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8" r:id="rId4"/>
  </p:sldMasterIdLst>
  <p:notesMasterIdLst>
    <p:notesMasterId r:id="rId34"/>
  </p:notesMasterIdLst>
  <p:handoutMasterIdLst>
    <p:handoutMasterId r:id="rId35"/>
  </p:handoutMasterIdLst>
  <p:sldIdLst>
    <p:sldId id="1810" r:id="rId5"/>
    <p:sldId id="1855" r:id="rId6"/>
    <p:sldId id="1999" r:id="rId7"/>
    <p:sldId id="2003" r:id="rId8"/>
    <p:sldId id="2063" r:id="rId9"/>
    <p:sldId id="1989" r:id="rId10"/>
    <p:sldId id="1937" r:id="rId11"/>
    <p:sldId id="1956" r:id="rId12"/>
    <p:sldId id="2074" r:id="rId13"/>
    <p:sldId id="1992" r:id="rId14"/>
    <p:sldId id="2204" r:id="rId15"/>
    <p:sldId id="2203" r:id="rId16"/>
    <p:sldId id="2077" r:id="rId17"/>
    <p:sldId id="2078" r:id="rId18"/>
    <p:sldId id="2076" r:id="rId19"/>
    <p:sldId id="2071" r:id="rId20"/>
    <p:sldId id="2072" r:id="rId21"/>
    <p:sldId id="2073" r:id="rId22"/>
    <p:sldId id="2067" r:id="rId23"/>
    <p:sldId id="2068" r:id="rId24"/>
    <p:sldId id="2001" r:id="rId25"/>
    <p:sldId id="2202" r:id="rId26"/>
    <p:sldId id="2066" r:id="rId27"/>
    <p:sldId id="2062" r:id="rId28"/>
    <p:sldId id="1995" r:id="rId29"/>
    <p:sldId id="1990" r:id="rId30"/>
    <p:sldId id="1991" r:id="rId31"/>
    <p:sldId id="2065" r:id="rId32"/>
    <p:sldId id="1835" r:id="rId33"/>
  </p:sldIdLst>
  <p:sldSz cx="12192000" cy="6858000"/>
  <p:notesSz cx="6797675" cy="9928225"/>
  <p:custDataLst>
    <p:tags r:id="rId36"/>
  </p:custDataLst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08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ABEA"/>
    <a:srgbClr val="E38080"/>
    <a:srgbClr val="01583F"/>
    <a:srgbClr val="008080"/>
    <a:srgbClr val="E3A505"/>
    <a:srgbClr val="FFFFFF"/>
    <a:srgbClr val="2196F3"/>
    <a:srgbClr val="A97B1B"/>
    <a:srgbClr val="E9A939"/>
    <a:srgbClr val="D89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2947" autoAdjust="0"/>
  </p:normalViewPr>
  <p:slideViewPr>
    <p:cSldViewPr showGuides="1">
      <p:cViewPr varScale="1">
        <p:scale>
          <a:sx n="79" d="100"/>
          <a:sy n="79" d="100"/>
        </p:scale>
        <p:origin x="782" y="96"/>
      </p:cViewPr>
      <p:guideLst>
        <p:guide pos="608"/>
        <p:guide orient="horz" pos="5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862"/>
    </p:cViewPr>
  </p:sorterViewPr>
  <p:notesViewPr>
    <p:cSldViewPr showGuides="1">
      <p:cViewPr varScale="1">
        <p:scale>
          <a:sx n="83" d="100"/>
          <a:sy n="83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73984DB4-3AA5-41F8-ABFF-441894870809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2024/9/6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algn="r" rtl="0"/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AAD605A-0A28-48D3-854F-4FDF8C1733EE}" type="datetime1">
              <a:rPr lang="zh-TW" altLang="en-US" smtClean="0"/>
              <a:pPr/>
              <a:t>2024/9/6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3199CD-3E1B-4AE6-990F-76F925F5EA9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116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原意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864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5922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二十八</a:t>
            </a:r>
            <a:r>
              <a:rPr lang="en-US" altLang="zh-TW" dirty="0"/>
              <a:t>) </a:t>
            </a:r>
            <a:r>
              <a:rPr lang="zh-TW" altLang="en-US" dirty="0"/>
              <a:t>組態管理：廠商應確實執行組態管理，以確保系統之完整性及一致性，以符合機關對系統品質及資訊安全的要求。</a:t>
            </a:r>
            <a:r>
              <a:rPr lang="en-US" altLang="zh-TW" dirty="0"/>
              <a:t>(</a:t>
            </a:r>
            <a:r>
              <a:rPr lang="zh-TW" altLang="en-US" dirty="0"/>
              <a:t>委辦計畫合約第十六條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廠商</a:t>
            </a:r>
            <a:r>
              <a:rPr lang="en-US" altLang="zh-TW" dirty="0"/>
              <a:t>(</a:t>
            </a:r>
            <a:r>
              <a:rPr lang="zh-TW" altLang="en-US" dirty="0"/>
              <a:t>原意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674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50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6400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645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5169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08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69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7632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廠商</a:t>
            </a:r>
            <a:r>
              <a:rPr lang="en-US" altLang="zh-TW" sz="1200" dirty="0"/>
              <a:t>(</a:t>
            </a:r>
            <a:r>
              <a:rPr lang="zh-TW" altLang="en-US" sz="1200" dirty="0"/>
              <a:t>元弘</a:t>
            </a:r>
            <a:r>
              <a:rPr lang="en-US" altLang="zh-TW" sz="1200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63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6" descr="itri_CEL_A_W">
            <a:extLst>
              <a:ext uri="{FF2B5EF4-FFF2-40B4-BE49-F238E27FC236}">
                <a16:creationId xmlns:a16="http://schemas.microsoft.com/office/drawing/2014/main" id="{4BBBD654-1E22-204C-A933-BF40BBDE7D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82" y="552642"/>
            <a:ext cx="3328988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1127448" y="2338391"/>
            <a:ext cx="7801444" cy="765175"/>
          </a:xfrm>
        </p:spPr>
        <p:txBody>
          <a:bodyPr>
            <a:normAutofit/>
          </a:bodyPr>
          <a:lstStyle>
            <a:lvl1pPr>
              <a:defRPr sz="4600" b="0">
                <a:solidFill>
                  <a:srgbClr val="00B2B3"/>
                </a:solidFill>
                <a:latin typeface="+mj-lt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2" name="Rectangle 22"/>
          <p:cNvSpPr>
            <a:spLocks noGrp="1" noChangeArrowheads="1"/>
          </p:cNvSpPr>
          <p:nvPr>
            <p:ph type="subTitle" idx="1"/>
          </p:nvPr>
        </p:nvSpPr>
        <p:spPr>
          <a:xfrm>
            <a:off x="1146497" y="2780928"/>
            <a:ext cx="7801446" cy="914400"/>
          </a:xfrm>
        </p:spPr>
        <p:txBody>
          <a:bodyPr anchor="ctr"/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6" name="圖片 15" descr="氣球版草地.jpg">
            <a:extLst>
              <a:ext uri="{FF2B5EF4-FFF2-40B4-BE49-F238E27FC236}">
                <a16:creationId xmlns:a16="http://schemas.microsoft.com/office/drawing/2014/main" id="{2D359242-DE42-7D4B-A089-09F75AFCEA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4" r="11868" b="53528"/>
          <a:stretch>
            <a:fillRect/>
          </a:stretch>
        </p:blipFill>
        <p:spPr bwMode="auto">
          <a:xfrm>
            <a:off x="10348913" y="0"/>
            <a:ext cx="18430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16" descr="氣球.gif">
            <a:extLst>
              <a:ext uri="{FF2B5EF4-FFF2-40B4-BE49-F238E27FC236}">
                <a16:creationId xmlns:a16="http://schemas.microsoft.com/office/drawing/2014/main" id="{D9BF8184-BF0F-E749-A049-2FA7C2E836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709" y="589151"/>
            <a:ext cx="14366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24CDE2F-2E57-4CB8-8937-774B249D94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15304"/>
            <a:ext cx="99962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9732635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A18F94B4-0B59-47D3-8EC9-7F172FA1866B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90893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13112" y="381001"/>
            <a:ext cx="1524397" cy="56388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64093" y="381001"/>
            <a:ext cx="8643211" cy="56388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9732635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F6097A-BF9D-420C-8438-FC0EBC65B40F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26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圖片比對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818C1B2A-DEF3-5542-BF68-3E32440D60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353" y="1364271"/>
            <a:ext cx="4800600" cy="4038630"/>
          </a:xfrm>
          <a:blipFill>
            <a:blip r:embed="rId2"/>
            <a:stretch>
              <a:fillRect l="-1853" t="-1783" r="-1853" b="-30393"/>
            </a:stretch>
          </a:blip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</a:lstStyle>
          <a:p>
            <a:r>
              <a:rPr kumimoji="1" lang="zh-TW" altLang="en-US"/>
              <a:t>按一下圖示以新增圖片</a:t>
            </a:r>
            <a:endParaRPr kumimoji="1" lang="zh-TW" altLang="en-US" dirty="0"/>
          </a:p>
        </p:txBody>
      </p:sp>
      <p:sp>
        <p:nvSpPr>
          <p:cNvPr id="22" name="圖片版面配置區 3">
            <a:extLst>
              <a:ext uri="{FF2B5EF4-FFF2-40B4-BE49-F238E27FC236}">
                <a16:creationId xmlns:a16="http://schemas.microsoft.com/office/drawing/2014/main" id="{DB1DAD7F-E9B3-5A40-B925-AF7F75A727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133" y="1358770"/>
            <a:ext cx="4800600" cy="4032250"/>
          </a:xfrm>
          <a:blipFill>
            <a:blip r:embed="rId3"/>
            <a:stretch>
              <a:fillRect l="-1853" t="-1039" r="-1853" b="-31345"/>
            </a:stretch>
          </a:blip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</a:lstStyle>
          <a:p>
            <a:r>
              <a:rPr kumimoji="1" lang="zh-TW" altLang="en-US"/>
              <a:t>按一下圖示以新增圖片</a:t>
            </a:r>
            <a:endParaRPr kumimoji="1" lang="zh-TW" altLang="en-US" dirty="0"/>
          </a:p>
        </p:txBody>
      </p:sp>
      <p:sp>
        <p:nvSpPr>
          <p:cNvPr id="19" name="標題預留位置 1"/>
          <p:cNvSpPr>
            <a:spLocks noGrp="1"/>
          </p:cNvSpPr>
          <p:nvPr>
            <p:ph type="title"/>
          </p:nvPr>
        </p:nvSpPr>
        <p:spPr>
          <a:xfrm>
            <a:off x="964093" y="188640"/>
            <a:ext cx="10273415" cy="810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20" name="文字預留位置 2"/>
          <p:cNvSpPr>
            <a:spLocks noGrp="1"/>
          </p:cNvSpPr>
          <p:nvPr>
            <p:ph type="body" idx="1"/>
          </p:nvPr>
        </p:nvSpPr>
        <p:spPr>
          <a:xfrm>
            <a:off x="964093" y="5589241"/>
            <a:ext cx="4800600" cy="585065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0" cap="all" spc="200" baseline="0">
                <a:solidFill>
                  <a:schemeClr val="bg2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45786" y="5589241"/>
            <a:ext cx="4782120" cy="585065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0" cap="all" spc="200" baseline="0">
                <a:solidFill>
                  <a:schemeClr val="bg2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日期預留位置 3"/>
          <p:cNvSpPr>
            <a:spLocks noGrp="1"/>
          </p:cNvSpPr>
          <p:nvPr>
            <p:ph type="dt" sz="half" idx="10"/>
          </p:nvPr>
        </p:nvSpPr>
        <p:spPr>
          <a:xfrm>
            <a:off x="9732632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C760903-CDBA-4A71-9D42-36A43F4B645D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27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334838" y="6577144"/>
            <a:ext cx="838419" cy="27622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222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4093" y="116632"/>
            <a:ext cx="10273416" cy="648072"/>
          </a:xfrm>
        </p:spPr>
        <p:txBody>
          <a:bodyPr rtlCol="0">
            <a:normAutofit/>
          </a:bodyPr>
          <a:lstStyle>
            <a:lvl1pPr>
              <a:defRPr sz="3600">
                <a:solidFill>
                  <a:srgbClr val="008080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9732635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7A14905-1059-42F6-81B1-497356105A23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8" name="文字預留位置 2"/>
          <p:cNvSpPr>
            <a:spLocks noGrp="1"/>
          </p:cNvSpPr>
          <p:nvPr>
            <p:ph idx="1"/>
          </p:nvPr>
        </p:nvSpPr>
        <p:spPr>
          <a:xfrm>
            <a:off x="964093" y="908720"/>
            <a:ext cx="10262619" cy="5535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2966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3609" y="1756841"/>
            <a:ext cx="7958647" cy="1735242"/>
          </a:xfrm>
        </p:spPr>
        <p:txBody>
          <a:bodyPr rtlCol="0" anchor="b">
            <a:noAutofit/>
          </a:bodyPr>
          <a:lstStyle>
            <a:lvl1pPr algn="l" rtl="0">
              <a:lnSpc>
                <a:spcPct val="100000"/>
              </a:lnSpc>
              <a:defRPr sz="4051" b="0" cap="none" baseline="0">
                <a:solidFill>
                  <a:srgbClr val="008080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13608" y="3861054"/>
            <a:ext cx="7958648" cy="1305145"/>
          </a:xfrm>
        </p:spPr>
        <p:txBody>
          <a:bodyPr rtlCol="0" anchor="t">
            <a:normAutofit/>
          </a:bodyPr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sz="2401" cap="all" spc="150" baseline="0">
                <a:solidFill>
                  <a:schemeClr val="bg1"/>
                </a:solidFill>
              </a:defRPr>
            </a:lvl1pPr>
            <a:lvl2pPr marL="342997" indent="0" algn="l" rtl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94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91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89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86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83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80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77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9732635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8E3D47-EA47-48F9-AF2C-BB146A9A72B4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0" y="6607151"/>
            <a:ext cx="7488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TW" altLang="en-US" sz="1000" kern="1200" dirty="0">
                <a:solidFill>
                  <a:srgbClr val="1A5664"/>
                </a:solidFill>
                <a:latin typeface="+mn-lt"/>
                <a:ea typeface="+mn-ea"/>
                <a:cs typeface="+mn-cs"/>
              </a:rPr>
              <a:t>工業技術研究院機密資料 禁止複製、轉載、外流  </a:t>
            </a:r>
            <a:r>
              <a:rPr lang="en-US" altLang="zh-TW" sz="1000" kern="1200" dirty="0">
                <a:solidFill>
                  <a:srgbClr val="1A5664"/>
                </a:solidFill>
                <a:latin typeface="+mn-lt"/>
                <a:ea typeface="+mn-ea"/>
                <a:cs typeface="+mn-cs"/>
              </a:rPr>
              <a:t>|  ITRI CONFIDENTIAL DOCUMENT DO NOT COPY OR DISTRIBUTE</a:t>
            </a:r>
          </a:p>
        </p:txBody>
      </p:sp>
      <p:pic>
        <p:nvPicPr>
          <p:cNvPr id="7" name="圖片 15" descr="氣球版草地.jpg">
            <a:extLst>
              <a:ext uri="{FF2B5EF4-FFF2-40B4-BE49-F238E27FC236}">
                <a16:creationId xmlns:a16="http://schemas.microsoft.com/office/drawing/2014/main" id="{2D359242-DE42-7D4B-A089-09F75AFCE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4" r="11868" b="53528"/>
          <a:stretch>
            <a:fillRect/>
          </a:stretch>
        </p:blipFill>
        <p:spPr bwMode="auto">
          <a:xfrm>
            <a:off x="10348913" y="0"/>
            <a:ext cx="18430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16" descr="氣球.gif">
            <a:extLst>
              <a:ext uri="{FF2B5EF4-FFF2-40B4-BE49-F238E27FC236}">
                <a16:creationId xmlns:a16="http://schemas.microsoft.com/office/drawing/2014/main" id="{D9BF8184-BF0F-E749-A049-2FA7C2E836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709" y="589151"/>
            <a:ext cx="14366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65F469-F49A-45C1-A58B-04BE41229A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22" y="110965"/>
            <a:ext cx="99962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9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968486" y="1178756"/>
            <a:ext cx="4988575" cy="5220581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6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61940" y="1178751"/>
            <a:ext cx="4979957" cy="522058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6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9732635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CD9F2ED1-463E-499D-BEEA-3021588191A7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182009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4096" y="1223755"/>
            <a:ext cx="4976415" cy="85201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0" cap="all" spc="150" baseline="0">
                <a:solidFill>
                  <a:srgbClr val="002060"/>
                </a:solidFill>
                <a:latin typeface="+mj-lt"/>
                <a:ea typeface="+mj-ea"/>
              </a:defRPr>
            </a:lvl1pPr>
            <a:lvl2pPr marL="342997" indent="0" algn="l" rtl="0">
              <a:buNone/>
              <a:defRPr sz="1500" b="1"/>
            </a:lvl2pPr>
            <a:lvl3pPr marL="685994" indent="0" algn="l" rtl="0">
              <a:buNone/>
              <a:defRPr sz="1350" b="1"/>
            </a:lvl3pPr>
            <a:lvl4pPr marL="1028991" indent="0" algn="l" rtl="0">
              <a:buNone/>
              <a:defRPr sz="1200" b="1"/>
            </a:lvl4pPr>
            <a:lvl5pPr marL="1371989" indent="0" algn="l" rtl="0">
              <a:buNone/>
              <a:defRPr sz="1200" b="1"/>
            </a:lvl5pPr>
            <a:lvl6pPr marL="1714986" indent="0" algn="l" rtl="0">
              <a:buNone/>
              <a:defRPr sz="1200" b="1"/>
            </a:lvl6pPr>
            <a:lvl7pPr marL="2057983" indent="0" algn="l" rtl="0">
              <a:buNone/>
              <a:defRPr sz="1200" b="1"/>
            </a:lvl7pPr>
            <a:lvl8pPr marL="2400980" indent="0" algn="l" rtl="0">
              <a:buNone/>
              <a:defRPr sz="1200" b="1"/>
            </a:lvl8pPr>
            <a:lvl9pPr marL="2743977" indent="0" algn="l" rtl="0">
              <a:buNone/>
              <a:defRPr sz="12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964096" y="2300796"/>
            <a:ext cx="4976415" cy="4098541"/>
          </a:xfrm>
        </p:spPr>
        <p:txBody>
          <a:bodyPr rtlCol="0">
            <a:normAutofit/>
          </a:bodyPr>
          <a:lstStyle>
            <a:lvl1pPr algn="l" rtl="0"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51488" y="1223755"/>
            <a:ext cx="4986021" cy="85201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0" cap="all" spc="150" baseline="0">
                <a:solidFill>
                  <a:srgbClr val="002060"/>
                </a:solidFill>
                <a:latin typeface="+mj-lt"/>
                <a:ea typeface="+mj-ea"/>
              </a:defRPr>
            </a:lvl1pPr>
            <a:lvl2pPr marL="342997" indent="0" algn="l" rtl="0">
              <a:buNone/>
              <a:defRPr sz="1500" b="1"/>
            </a:lvl2pPr>
            <a:lvl3pPr marL="685994" indent="0" algn="l" rtl="0">
              <a:buNone/>
              <a:defRPr sz="1350" b="1"/>
            </a:lvl3pPr>
            <a:lvl4pPr marL="1028991" indent="0" algn="l" rtl="0">
              <a:buNone/>
              <a:defRPr sz="1200" b="1"/>
            </a:lvl4pPr>
            <a:lvl5pPr marL="1371989" indent="0" algn="l" rtl="0">
              <a:buNone/>
              <a:defRPr sz="1200" b="1"/>
            </a:lvl5pPr>
            <a:lvl6pPr marL="1714986" indent="0" algn="l" rtl="0">
              <a:buNone/>
              <a:defRPr sz="1200" b="1"/>
            </a:lvl6pPr>
            <a:lvl7pPr marL="2057983" indent="0" algn="l" rtl="0">
              <a:buNone/>
              <a:defRPr sz="1200" b="1"/>
            </a:lvl7pPr>
            <a:lvl8pPr marL="2400980" indent="0" algn="l" rtl="0">
              <a:buNone/>
              <a:defRPr sz="1200" b="1"/>
            </a:lvl8pPr>
            <a:lvl9pPr marL="2743977" indent="0" algn="l" rtl="0">
              <a:buNone/>
              <a:defRPr sz="12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51488" y="2300796"/>
            <a:ext cx="4986021" cy="4098541"/>
          </a:xfrm>
        </p:spPr>
        <p:txBody>
          <a:bodyPr rtlCol="0">
            <a:normAutofit/>
          </a:bodyPr>
          <a:lstStyle>
            <a:lvl1pPr algn="l" rtl="0"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9732635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270FDA-3509-4E77-986E-45DE8A77E6C4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645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9732635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E3A57A-9D52-492D-875B-B8CC212017E2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532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1763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5880" y="1905000"/>
            <a:ext cx="3597544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2400" b="0" baseline="0">
                <a:solidFill>
                  <a:srgbClr val="002060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952705" y="685800"/>
            <a:ext cx="6402467" cy="5334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6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494" y="4648200"/>
            <a:ext cx="3582332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00"/>
              </a:spcBef>
              <a:buNone/>
              <a:defRPr sz="2000"/>
            </a:lvl1pPr>
            <a:lvl2pPr marL="342997" indent="0" algn="l" rtl="0">
              <a:buNone/>
              <a:defRPr sz="900"/>
            </a:lvl2pPr>
            <a:lvl3pPr marL="685994" indent="0" algn="l" rtl="0">
              <a:buNone/>
              <a:defRPr sz="750"/>
            </a:lvl3pPr>
            <a:lvl4pPr marL="1028991" indent="0" algn="l" rtl="0">
              <a:buNone/>
              <a:defRPr sz="675"/>
            </a:lvl4pPr>
            <a:lvl5pPr marL="1371989" indent="0" algn="l" rtl="0">
              <a:buNone/>
              <a:defRPr sz="675"/>
            </a:lvl5pPr>
            <a:lvl6pPr marL="1714986" indent="0" algn="l" rtl="0">
              <a:buNone/>
              <a:defRPr sz="675"/>
            </a:lvl6pPr>
            <a:lvl7pPr marL="2057983" indent="0" algn="l" rtl="0">
              <a:buNone/>
              <a:defRPr sz="675"/>
            </a:lvl7pPr>
            <a:lvl8pPr marL="2400980" indent="0" algn="l" rtl="0">
              <a:buNone/>
              <a:defRPr sz="675"/>
            </a:lvl8pPr>
            <a:lvl9pPr marL="2743977" indent="0" algn="l" rtl="0">
              <a:buNone/>
              <a:defRPr sz="675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9732635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8B0DE7A2-3302-4B08-B3AF-7DEE4566BAA3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14012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預留位置 2"/>
          <p:cNvSpPr>
            <a:spLocks noGrp="1"/>
          </p:cNvSpPr>
          <p:nvPr>
            <p:ph type="pic" idx="1"/>
          </p:nvPr>
        </p:nvSpPr>
        <p:spPr>
          <a:xfrm>
            <a:off x="4952705" y="685800"/>
            <a:ext cx="6402467" cy="5334000"/>
          </a:xfrm>
          <a:noFill/>
          <a:ln w="254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42997" indent="0" algn="l" rtl="0">
              <a:buNone/>
              <a:defRPr sz="2101"/>
            </a:lvl2pPr>
            <a:lvl3pPr marL="685994" indent="0" algn="l" rtl="0">
              <a:buNone/>
              <a:defRPr sz="1800"/>
            </a:lvl3pPr>
            <a:lvl4pPr marL="1028991" indent="0" algn="l" rtl="0">
              <a:buNone/>
              <a:defRPr sz="1500"/>
            </a:lvl4pPr>
            <a:lvl5pPr marL="1371989" indent="0" algn="l" rtl="0">
              <a:buNone/>
              <a:defRPr sz="1500"/>
            </a:lvl5pPr>
            <a:lvl6pPr marL="1714986" indent="0" algn="l" rtl="0">
              <a:buNone/>
              <a:defRPr sz="1500"/>
            </a:lvl6pPr>
            <a:lvl7pPr marL="2057983" indent="0" algn="l" rtl="0">
              <a:buNone/>
              <a:defRPr sz="1500"/>
            </a:lvl7pPr>
            <a:lvl8pPr marL="2400980" indent="0" algn="l" rtl="0">
              <a:buNone/>
              <a:defRPr sz="1500"/>
            </a:lvl8pPr>
            <a:lvl9pPr marL="2743977" indent="0" algn="l" rtl="0">
              <a:buNone/>
              <a:defRPr sz="15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5880" y="1905000"/>
            <a:ext cx="3597544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2800" b="0" i="0" baseline="0">
                <a:solidFill>
                  <a:srgbClr val="00206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494" y="4648200"/>
            <a:ext cx="3582332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0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42997" indent="0" algn="l" rtl="0">
              <a:buNone/>
              <a:defRPr sz="900"/>
            </a:lvl2pPr>
            <a:lvl3pPr marL="685994" indent="0" algn="l" rtl="0">
              <a:buNone/>
              <a:defRPr sz="750"/>
            </a:lvl3pPr>
            <a:lvl4pPr marL="1028991" indent="0" algn="l" rtl="0">
              <a:buNone/>
              <a:defRPr sz="675"/>
            </a:lvl4pPr>
            <a:lvl5pPr marL="1371989" indent="0" algn="l" rtl="0">
              <a:buNone/>
              <a:defRPr sz="675"/>
            </a:lvl5pPr>
            <a:lvl6pPr marL="1714986" indent="0" algn="l" rtl="0">
              <a:buNone/>
              <a:defRPr sz="675"/>
            </a:lvl6pPr>
            <a:lvl7pPr marL="2057983" indent="0" algn="l" rtl="0">
              <a:buNone/>
              <a:defRPr sz="675"/>
            </a:lvl7pPr>
            <a:lvl8pPr marL="2400980" indent="0" algn="l" rtl="0">
              <a:buNone/>
              <a:defRPr sz="675"/>
            </a:lvl8pPr>
            <a:lvl9pPr marL="2743977" indent="0" algn="l" rtl="0">
              <a:buNone/>
              <a:defRPr sz="675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9732635" y="6577144"/>
            <a:ext cx="1449767" cy="276228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1483BA-006B-4CC4-B0C3-BDC1D928E5E6}" type="datetime1">
              <a:rPr lang="zh-TW" altLang="en-US" smtClean="0"/>
              <a:t>2024/9/6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0395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64093" y="116632"/>
            <a:ext cx="10273416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4093" y="980728"/>
            <a:ext cx="10262619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1334839" y="6577144"/>
            <a:ext cx="83842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rgbClr val="1A5664"/>
                </a:solidFill>
                <a:latin typeface="+mn-lt"/>
                <a:ea typeface="+mn-ea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402" y="116632"/>
            <a:ext cx="999626" cy="409847"/>
          </a:xfrm>
          <a:prstGeom prst="rect">
            <a:avLst/>
          </a:prstGeom>
        </p:spPr>
      </p:pic>
      <p:sp>
        <p:nvSpPr>
          <p:cNvPr id="12" name="文字方塊 11"/>
          <p:cNvSpPr txBox="1"/>
          <p:nvPr userDrawn="1"/>
        </p:nvSpPr>
        <p:spPr>
          <a:xfrm>
            <a:off x="0" y="6607151"/>
            <a:ext cx="7488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TW" altLang="en-US" sz="1000" kern="1200" dirty="0">
                <a:solidFill>
                  <a:srgbClr val="1A5664"/>
                </a:solidFill>
                <a:latin typeface="+mn-lt"/>
                <a:ea typeface="+mn-ea"/>
                <a:cs typeface="+mn-cs"/>
              </a:rPr>
              <a:t>工業技術研究院機密資料 禁止複製、轉載、外流  </a:t>
            </a:r>
            <a:r>
              <a:rPr lang="en-US" altLang="zh-TW" sz="1000" kern="1200" dirty="0">
                <a:solidFill>
                  <a:srgbClr val="1A5664"/>
                </a:solidFill>
                <a:latin typeface="+mn-lt"/>
                <a:ea typeface="+mn-ea"/>
                <a:cs typeface="+mn-cs"/>
              </a:rPr>
              <a:t>|  ITRI CONFIDENTIAL DOCUMENT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427482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994" rtl="0" eaLnBrk="1" latinLnBrk="0" hangingPunct="1">
        <a:lnSpc>
          <a:spcPct val="90000"/>
        </a:lnSpc>
        <a:spcBef>
          <a:spcPct val="0"/>
        </a:spcBef>
        <a:buNone/>
        <a:defRPr sz="4400" b="0" kern="1200" spc="75" baseline="0">
          <a:solidFill>
            <a:srgbClr val="008080"/>
          </a:solidFill>
          <a:latin typeface="+mj-lt"/>
          <a:ea typeface="+mn-ea"/>
          <a:cs typeface="+mj-cs"/>
        </a:defRPr>
      </a:lvl1pPr>
    </p:titleStyle>
    <p:bodyStyle>
      <a:lvl1pPr marL="167926" indent="-167926" algn="l" defTabSz="685994" rtl="0" eaLnBrk="1" latinLnBrk="0" hangingPunct="1">
        <a:lnSpc>
          <a:spcPct val="100000"/>
        </a:lnSpc>
        <a:spcBef>
          <a:spcPts val="1350"/>
        </a:spcBef>
        <a:buClr>
          <a:srgbClr val="E28317"/>
        </a:buClr>
        <a:buSzPct val="100000"/>
        <a:buFont typeface="Arial" pitchFamily="34" charset="0"/>
        <a:buChar char="•"/>
        <a:defRPr sz="3200" b="0" kern="1200">
          <a:solidFill>
            <a:srgbClr val="2E51AB"/>
          </a:solidFill>
          <a:latin typeface="+mn-lt"/>
          <a:ea typeface="+mn-ea"/>
          <a:cs typeface="+mn-cs"/>
        </a:defRPr>
      </a:lvl1pPr>
      <a:lvl2pPr marL="347760" indent="-173881" algn="l" defTabSz="685994" rtl="0" eaLnBrk="1" latinLnBrk="0" hangingPunct="1">
        <a:lnSpc>
          <a:spcPct val="100000"/>
        </a:lnSpc>
        <a:spcBef>
          <a:spcPts val="900"/>
        </a:spcBef>
        <a:buClr>
          <a:srgbClr val="0070C0"/>
        </a:buClr>
        <a:buSzPct val="100000"/>
        <a:buFont typeface="Arial" pitchFamily="34" charset="0"/>
        <a:buChar char="▪"/>
        <a:defRPr sz="2800" kern="1200">
          <a:solidFill>
            <a:srgbClr val="01583F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512114" indent="-164353" algn="l" defTabSz="685994" rtl="0" eaLnBrk="1" latinLnBrk="0" hangingPunct="1">
        <a:lnSpc>
          <a:spcPct val="100000"/>
        </a:lnSpc>
        <a:spcBef>
          <a:spcPts val="450"/>
        </a:spcBef>
        <a:buClr>
          <a:srgbClr val="01B150"/>
        </a:buClr>
        <a:buSzPct val="100000"/>
        <a:buFont typeface="Arial" pitchFamily="34" charset="0"/>
        <a:buChar char="•"/>
        <a:defRPr sz="2400" kern="1200">
          <a:solidFill>
            <a:srgbClr val="262626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643119" indent="-131006" algn="l" defTabSz="685994" rtl="0" eaLnBrk="1" latinLnBrk="0" hangingPunct="1">
        <a:lnSpc>
          <a:spcPct val="100000"/>
        </a:lnSpc>
        <a:spcBef>
          <a:spcPts val="450"/>
        </a:spcBef>
        <a:buClr>
          <a:srgbClr val="595959"/>
        </a:buClr>
        <a:buSzPct val="100000"/>
        <a:buFont typeface="Arial" pitchFamily="34" charset="0"/>
        <a:buChar char="▪"/>
        <a:defRPr sz="2000" kern="1200">
          <a:solidFill>
            <a:srgbClr val="05548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772935" indent="-129815" algn="l" defTabSz="685994" rtl="0" eaLnBrk="1" latinLnBrk="0" hangingPunct="1">
        <a:lnSpc>
          <a:spcPct val="100000"/>
        </a:lnSpc>
        <a:spcBef>
          <a:spcPts val="450"/>
        </a:spcBef>
        <a:buClr>
          <a:srgbClr val="444344"/>
        </a:buClr>
        <a:buSzPct val="100000"/>
        <a:buFont typeface="Arial" pitchFamily="34" charset="0"/>
        <a:buChar char="•"/>
        <a:defRPr sz="1800" kern="1200">
          <a:solidFill>
            <a:srgbClr val="595959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905512" indent="-130339" algn="l" defTabSz="685994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851" indent="-130339" algn="l" defTabSz="685994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6190" indent="-130339" algn="l" defTabSz="685994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529" indent="-130339" algn="l" defTabSz="685994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9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7" algn="l" defTabSz="68599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94" algn="l" defTabSz="68599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91" algn="l" defTabSz="68599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89" algn="l" defTabSz="68599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86" algn="l" defTabSz="68599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83" algn="l" defTabSz="68599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80" algn="l" defTabSz="68599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77" algn="l" defTabSz="68599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4E6DD5-3AEE-4FAD-A678-B9991067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1988841"/>
            <a:ext cx="9865096" cy="2232248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dirty="0"/>
              <a:t>能源署委辦計畫</a:t>
            </a:r>
            <a:br>
              <a:rPr lang="en-US" altLang="zh-TW" sz="3600" dirty="0"/>
            </a:br>
            <a:r>
              <a:rPr lang="zh-TW" altLang="zh-TW" sz="3600" dirty="0"/>
              <a:t>「</a:t>
            </a:r>
            <a:r>
              <a:rPr lang="zh-TW" altLang="en-US" sz="3600" dirty="0"/>
              <a:t>石油與天然氣輸儲設施查核及檢測</a:t>
            </a:r>
            <a:r>
              <a:rPr lang="zh-TW" altLang="zh-TW" sz="3600" dirty="0"/>
              <a:t>」</a:t>
            </a:r>
            <a:br>
              <a:rPr lang="en-US" altLang="zh-TW" sz="3600" dirty="0"/>
            </a:br>
            <a:r>
              <a:rPr lang="en-US" altLang="zh-TW" sz="3600" dirty="0"/>
              <a:t>113</a:t>
            </a:r>
            <a:r>
              <a:rPr lang="zh-TW" altLang="en-US" sz="3600" dirty="0"/>
              <a:t>年度資通安全內部暨委外廠商稽核結果報告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CA12AC1-1CAF-46CF-9E35-DCD3394B4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6497" y="4077072"/>
            <a:ext cx="6029623" cy="2232248"/>
          </a:xfrm>
        </p:spPr>
        <p:txBody>
          <a:bodyPr>
            <a:normAutofit/>
          </a:bodyPr>
          <a:lstStyle/>
          <a:p>
            <a:r>
              <a:rPr lang="zh-TW" altLang="en-US" dirty="0"/>
              <a:t>稽核團隊</a:t>
            </a:r>
            <a:endParaRPr lang="en-US" altLang="zh-TW" dirty="0"/>
          </a:p>
          <a:p>
            <a:r>
              <a:rPr lang="zh-TW" altLang="en-US" dirty="0"/>
              <a:t>梁培華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dirty="0"/>
              <a:t>黃薇如、柯炫旭</a:t>
            </a:r>
            <a:endParaRPr lang="en-US" altLang="zh-TW" dirty="0"/>
          </a:p>
          <a:p>
            <a:r>
              <a:rPr lang="en-US" altLang="zh-TW" dirty="0"/>
              <a:t>113/09/09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62A76A9-1BEF-4E32-ACD4-016EC73BD19B}"/>
              </a:ext>
            </a:extLst>
          </p:cNvPr>
          <p:cNvSpPr/>
          <p:nvPr/>
        </p:nvSpPr>
        <p:spPr>
          <a:xfrm>
            <a:off x="7586335" y="5611467"/>
            <a:ext cx="2808312" cy="10801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008080"/>
                </a:solidFill>
              </a:rPr>
              <a:t>維運廠商：元弘、原意</a:t>
            </a:r>
            <a:endParaRPr lang="en-US" altLang="zh-TW" dirty="0">
              <a:solidFill>
                <a:srgbClr val="008080"/>
              </a:solidFill>
            </a:endParaRPr>
          </a:p>
          <a:p>
            <a:r>
              <a:rPr lang="zh-TW" altLang="en-US" dirty="0">
                <a:solidFill>
                  <a:srgbClr val="008080"/>
                </a:solidFill>
              </a:rPr>
              <a:t>機房：資訊處</a:t>
            </a:r>
          </a:p>
        </p:txBody>
      </p:sp>
    </p:spTree>
    <p:extLst>
      <p:ext uri="{BB962C8B-B14F-4D97-AF65-F5344CB8AC3E}">
        <p14:creationId xmlns:p14="http://schemas.microsoft.com/office/powerpoint/2010/main" val="24944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-2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10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908720"/>
            <a:ext cx="10945216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石油與天然氣輸儲查核與檢測雲端平台、</a:t>
            </a:r>
            <a:r>
              <a:rPr lang="zh-TW" altLang="zh-TW" sz="2000" dirty="0"/>
              <a:t>能源災情查報系統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存取控制</a:t>
            </a:r>
            <a:r>
              <a:rPr lang="en-US" altLang="zh-TW" sz="2000" dirty="0"/>
              <a:t>-</a:t>
            </a:r>
            <a:r>
              <a:rPr lang="zh-TW" altLang="en-US" sz="2000" dirty="0"/>
              <a:t>帳號管理：建立帳號管理機制，包含帳號之申請、建立、修改、啟用、停用及刪除之程序。</a:t>
            </a:r>
            <a:r>
              <a:rPr lang="en-US" altLang="zh-TW" sz="2000" dirty="0"/>
              <a:t>(</a:t>
            </a:r>
            <a:r>
              <a:rPr lang="zh-TW" altLang="en-US" sz="2000" dirty="0"/>
              <a:t>資通系統防護基準查檢表</a:t>
            </a:r>
            <a:r>
              <a:rPr lang="en-US" altLang="zh-TW" sz="2000" dirty="0"/>
              <a:t>-</a:t>
            </a:r>
            <a:r>
              <a:rPr lang="zh-TW" altLang="en-US" sz="2000" dirty="0"/>
              <a:t>普</a:t>
            </a:r>
            <a:r>
              <a:rPr lang="en-US" altLang="zh-TW" sz="2000" dirty="0"/>
              <a:t>/</a:t>
            </a:r>
            <a:r>
              <a:rPr lang="zh-TW" altLang="en-US" sz="2000" dirty="0"/>
              <a:t>中</a:t>
            </a:r>
            <a:r>
              <a:rPr lang="en-US" altLang="zh-TW" sz="2000" dirty="0"/>
              <a:t>No.1)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未訂定帳號刪除的作業程序。</a:t>
            </a:r>
          </a:p>
        </p:txBody>
      </p:sp>
    </p:spTree>
    <p:extLst>
      <p:ext uri="{BB962C8B-B14F-4D97-AF65-F5344CB8AC3E}">
        <p14:creationId xmlns:p14="http://schemas.microsoft.com/office/powerpoint/2010/main" val="233646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-3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11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908720"/>
            <a:ext cx="11233247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主機和資料庫管理：網站應建置於機關專用之主機和資料庫，並不得置於國外雲端機房及與他機關或機構共用。</a:t>
            </a:r>
            <a:r>
              <a:rPr lang="en-US" altLang="zh-TW" sz="2000" dirty="0"/>
              <a:t>(</a:t>
            </a:r>
            <a:r>
              <a:rPr lang="zh-TW" altLang="en-US" sz="2000" dirty="0"/>
              <a:t>委辦計畫合約第</a:t>
            </a:r>
            <a:r>
              <a:rPr lang="en-US" altLang="zh-TW" sz="2000" dirty="0"/>
              <a:t>16</a:t>
            </a:r>
            <a:r>
              <a:rPr lang="zh-TW" altLang="en-US" sz="2000" dirty="0"/>
              <a:t>條</a:t>
            </a:r>
            <a:r>
              <a:rPr lang="en-US" altLang="zh-TW" sz="2000" dirty="0"/>
              <a:t>22</a:t>
            </a:r>
            <a:r>
              <a:rPr lang="zh-TW" altLang="en-US" sz="2000" dirty="0"/>
              <a:t>項</a:t>
            </a:r>
            <a:r>
              <a:rPr lang="en-US" altLang="zh-TW" sz="2000" dirty="0"/>
              <a:t>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測試環境放置於</a:t>
            </a:r>
            <a:r>
              <a:rPr lang="en-US" altLang="zh-TW" sz="2000" dirty="0"/>
              <a:t>Microsoft Azure</a:t>
            </a:r>
            <a:r>
              <a:rPr lang="zh-TW" altLang="en-US" sz="2000" dirty="0"/>
              <a:t>雲服務，恐有真實資料存放在國外雲服務的風險。</a:t>
            </a:r>
          </a:p>
        </p:txBody>
      </p:sp>
    </p:spTree>
    <p:extLst>
      <p:ext uri="{BB962C8B-B14F-4D97-AF65-F5344CB8AC3E}">
        <p14:creationId xmlns:p14="http://schemas.microsoft.com/office/powerpoint/2010/main" val="394023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-4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12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908720"/>
            <a:ext cx="11233247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弱點掃描：廠商於上線前、保固期末或重大維護修改程式時，應執行網站弱點掃描，及完成弱點修補，並交付原始碼及</a:t>
            </a:r>
            <a:r>
              <a:rPr lang="en-US" altLang="zh-TW" sz="2000" dirty="0"/>
              <a:t>web</a:t>
            </a:r>
            <a:r>
              <a:rPr lang="zh-TW" altLang="en-US" sz="2000" dirty="0"/>
              <a:t>網頁資安檢測報告。</a:t>
            </a:r>
            <a:r>
              <a:rPr lang="en-US" altLang="zh-TW" sz="2000" dirty="0"/>
              <a:t>(</a:t>
            </a:r>
            <a:r>
              <a:rPr lang="zh-TW" altLang="en-US" sz="2000" dirty="0"/>
              <a:t>委辦計畫合約第</a:t>
            </a:r>
            <a:r>
              <a:rPr lang="en-US" altLang="zh-TW" sz="2000" dirty="0"/>
              <a:t>16</a:t>
            </a:r>
            <a:r>
              <a:rPr lang="zh-TW" altLang="en-US" sz="2000" dirty="0"/>
              <a:t>條</a:t>
            </a:r>
            <a:r>
              <a:rPr lang="en-US" altLang="zh-TW" sz="2000" dirty="0"/>
              <a:t>16</a:t>
            </a:r>
            <a:r>
              <a:rPr lang="zh-TW" altLang="en-US" sz="2000" dirty="0"/>
              <a:t>項</a:t>
            </a:r>
            <a:r>
              <a:rPr lang="en-US" altLang="zh-TW" sz="2000" dirty="0"/>
              <a:t>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en-US" altLang="zh-TW" sz="2000" dirty="0"/>
              <a:t>112</a:t>
            </a:r>
            <a:r>
              <a:rPr lang="zh-TW" altLang="en-US" sz="2000" dirty="0"/>
              <a:t>年度保固期末</a:t>
            </a:r>
            <a:r>
              <a:rPr lang="en-US" altLang="zh-TW" sz="2000" dirty="0"/>
              <a:t>(113/6/30)</a:t>
            </a:r>
            <a:r>
              <a:rPr lang="zh-TW" altLang="en-US" sz="2000" dirty="0"/>
              <a:t>，廠商</a:t>
            </a:r>
            <a:r>
              <a:rPr lang="en-US" altLang="zh-TW" sz="2000" dirty="0"/>
              <a:t>(</a:t>
            </a:r>
            <a:r>
              <a:rPr lang="zh-TW" altLang="en-US" sz="2000" dirty="0"/>
              <a:t>元弘</a:t>
            </a:r>
            <a:r>
              <a:rPr lang="en-US" altLang="zh-TW" sz="2000" dirty="0"/>
              <a:t>)</a:t>
            </a:r>
            <a:r>
              <a:rPr lang="zh-TW" altLang="en-US" sz="2000" dirty="0"/>
              <a:t>未執行網站弱點掃描，及未交付弱點掃描報告。</a:t>
            </a:r>
          </a:p>
        </p:txBody>
      </p:sp>
    </p:spTree>
    <p:extLst>
      <p:ext uri="{BB962C8B-B14F-4D97-AF65-F5344CB8AC3E}">
        <p14:creationId xmlns:p14="http://schemas.microsoft.com/office/powerpoint/2010/main" val="378142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-5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13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908720"/>
            <a:ext cx="10945216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切結書：廠商須針對交付之系統出具切結書，保證系統內不含後門程式及隱密通道。</a:t>
            </a:r>
            <a:r>
              <a:rPr lang="en-US" altLang="zh-TW" sz="2000" dirty="0"/>
              <a:t>(</a:t>
            </a:r>
            <a:r>
              <a:rPr lang="zh-TW" altLang="en-US" sz="2000" dirty="0"/>
              <a:t>委辦計畫合約第</a:t>
            </a:r>
            <a:r>
              <a:rPr lang="en-US" altLang="zh-TW" sz="2000" dirty="0"/>
              <a:t>16</a:t>
            </a:r>
            <a:r>
              <a:rPr lang="zh-TW" altLang="en-US" sz="2000" dirty="0"/>
              <a:t>條</a:t>
            </a:r>
            <a:r>
              <a:rPr lang="en-US" altLang="zh-TW" sz="2000" dirty="0"/>
              <a:t>17</a:t>
            </a:r>
            <a:r>
              <a:rPr lang="zh-TW" altLang="en-US" sz="2000" dirty="0"/>
              <a:t>項</a:t>
            </a:r>
            <a:r>
              <a:rPr lang="en-US" altLang="zh-TW" sz="2000" dirty="0"/>
              <a:t>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廠商</a:t>
            </a:r>
            <a:r>
              <a:rPr lang="en-US" altLang="zh-TW" sz="2000" dirty="0"/>
              <a:t>(</a:t>
            </a:r>
            <a:r>
              <a:rPr lang="zh-TW" altLang="en-US" sz="2000" dirty="0"/>
              <a:t>元弘</a:t>
            </a:r>
            <a:r>
              <a:rPr lang="en-US" altLang="zh-TW" sz="2000" dirty="0"/>
              <a:t>)</a:t>
            </a:r>
            <a:r>
              <a:rPr lang="zh-TW" altLang="en-US" sz="2000" dirty="0"/>
              <a:t>未交付「系統內不含後門程式及隱密通道」之切結書。</a:t>
            </a:r>
          </a:p>
        </p:txBody>
      </p:sp>
    </p:spTree>
    <p:extLst>
      <p:ext uri="{BB962C8B-B14F-4D97-AF65-F5344CB8AC3E}">
        <p14:creationId xmlns:p14="http://schemas.microsoft.com/office/powerpoint/2010/main" val="4959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-6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14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908720"/>
            <a:ext cx="10945216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組態管理：應確實執行組態管理，以確保系統之完整性及一致性，以符合機關對系統品質及資訊安全的要求。</a:t>
            </a:r>
            <a:r>
              <a:rPr lang="en-US" altLang="zh-TW" sz="2000" dirty="0"/>
              <a:t>(</a:t>
            </a:r>
            <a:r>
              <a:rPr lang="zh-TW" altLang="en-US" sz="2000" dirty="0"/>
              <a:t>委辦計畫合約第</a:t>
            </a:r>
            <a:r>
              <a:rPr lang="en-US" altLang="zh-TW" sz="2000" dirty="0"/>
              <a:t>16</a:t>
            </a:r>
            <a:r>
              <a:rPr lang="zh-TW" altLang="en-US" sz="2000" dirty="0"/>
              <a:t>條</a:t>
            </a:r>
            <a:r>
              <a:rPr lang="en-US" altLang="zh-TW" sz="2000" dirty="0"/>
              <a:t>28</a:t>
            </a:r>
            <a:r>
              <a:rPr lang="zh-TW" altLang="en-US" sz="2000" dirty="0"/>
              <a:t>項</a:t>
            </a:r>
            <a:r>
              <a:rPr lang="en-US" altLang="zh-TW" sz="2000" dirty="0"/>
              <a:t>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網站未執行組態管理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如：程式碼版本、作業系統版本、資料庫版本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…)</a:t>
            </a:r>
            <a:r>
              <a:rPr lang="zh-TW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，並保留組態管理紀錄。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8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-7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15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908720"/>
            <a:ext cx="10945216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權限定期審查：應每半年提供能源署使用者帳號</a:t>
            </a:r>
            <a:r>
              <a:rPr lang="en-US" altLang="zh-TW" sz="2000" dirty="0"/>
              <a:t>(</a:t>
            </a:r>
            <a:r>
              <a:rPr lang="zh-TW" altLang="en-US" sz="2000" dirty="0"/>
              <a:t>作業系統、應用系統與資料庫</a:t>
            </a:r>
            <a:r>
              <a:rPr lang="en-US" altLang="zh-TW" sz="2000" dirty="0"/>
              <a:t>)</a:t>
            </a:r>
            <a:r>
              <a:rPr lang="zh-TW" altLang="en-US" sz="2000" dirty="0"/>
              <a:t>與系統存取權限審查紀錄。</a:t>
            </a:r>
            <a:r>
              <a:rPr lang="en-US" altLang="zh-TW" sz="2000" dirty="0"/>
              <a:t>(</a:t>
            </a:r>
            <a:r>
              <a:rPr lang="zh-TW" altLang="en-US" sz="2000" dirty="0"/>
              <a:t>委辦計畫合約第</a:t>
            </a:r>
            <a:r>
              <a:rPr lang="en-US" altLang="zh-TW" sz="2000" dirty="0"/>
              <a:t>16</a:t>
            </a:r>
            <a:r>
              <a:rPr lang="zh-TW" altLang="en-US" sz="2000" dirty="0"/>
              <a:t>條</a:t>
            </a:r>
            <a:r>
              <a:rPr lang="en-US" altLang="zh-TW" sz="2000" dirty="0"/>
              <a:t>31</a:t>
            </a:r>
            <a:r>
              <a:rPr lang="zh-TW" altLang="en-US" sz="2000" dirty="0"/>
              <a:t>項</a:t>
            </a:r>
            <a:r>
              <a:rPr lang="en-US" altLang="zh-TW" sz="2000" dirty="0"/>
              <a:t>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上半年度權限審查紀錄不完整，網站權限的審查紀錄中缺少「管理者」及「業者」兩類角色的審查紀錄，及未執行「資料庫主機」的帳號權限審查。</a:t>
            </a:r>
          </a:p>
        </p:txBody>
      </p:sp>
    </p:spTree>
    <p:extLst>
      <p:ext uri="{BB962C8B-B14F-4D97-AF65-F5344CB8AC3E}">
        <p14:creationId xmlns:p14="http://schemas.microsoft.com/office/powerpoint/2010/main" val="332013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-8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16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908720"/>
            <a:ext cx="10945216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存取控制</a:t>
            </a:r>
            <a:r>
              <a:rPr lang="en-US" altLang="zh-TW" sz="2000" dirty="0"/>
              <a:t>-</a:t>
            </a:r>
            <a:r>
              <a:rPr lang="zh-TW" altLang="en-US" sz="2000" dirty="0"/>
              <a:t>遠端存取：應監控遠端存取機關內部網段或資通系統後臺之連線。</a:t>
            </a:r>
            <a:r>
              <a:rPr lang="en-US" altLang="zh-TW" sz="2000" dirty="0"/>
              <a:t>(</a:t>
            </a:r>
            <a:r>
              <a:rPr lang="zh-TW" altLang="en-US" sz="2000" dirty="0"/>
              <a:t>資通系統防護基準查檢表</a:t>
            </a:r>
            <a:r>
              <a:rPr lang="en-US" altLang="zh-TW" sz="2000" dirty="0"/>
              <a:t>-</a:t>
            </a:r>
            <a:r>
              <a:rPr lang="zh-TW" altLang="en-US" sz="2000" dirty="0"/>
              <a:t>普</a:t>
            </a:r>
            <a:r>
              <a:rPr lang="en-US" altLang="zh-TW" sz="2000" dirty="0"/>
              <a:t>No.4)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查人員登入的日誌紀錄，顯示自</a:t>
            </a:r>
            <a:r>
              <a:rPr lang="en-US" altLang="zh-TW" sz="2000" dirty="0"/>
              <a:t>8</a:t>
            </a:r>
            <a:r>
              <a:rPr lang="zh-TW" altLang="en-US" sz="2000" dirty="0"/>
              <a:t>／</a:t>
            </a:r>
            <a:r>
              <a:rPr lang="en-US" altLang="zh-TW" sz="2000" dirty="0"/>
              <a:t>2</a:t>
            </a:r>
            <a:r>
              <a:rPr lang="zh-TW" altLang="en-US" sz="2000" dirty="0"/>
              <a:t>起，有多筆登入失敗異常訊息</a:t>
            </a:r>
            <a:r>
              <a:rPr lang="en-US" altLang="zh-TW" sz="2000" dirty="0"/>
              <a:t>(</a:t>
            </a:r>
            <a:r>
              <a:rPr lang="zh-TW" altLang="en-US" sz="2000" dirty="0"/>
              <a:t>帳號：</a:t>
            </a:r>
            <a:r>
              <a:rPr lang="en-US" altLang="zh-TW" sz="2000" dirty="0" err="1"/>
              <a:t>OOOO147oooo258</a:t>
            </a:r>
            <a:r>
              <a:rPr lang="en-US" altLang="zh-TW" sz="2000" dirty="0"/>
              <a:t>@)</a:t>
            </a:r>
            <a:r>
              <a:rPr lang="zh-TW" altLang="en-US" sz="2000" dirty="0"/>
              <a:t>登入失敗的紀錄，網站負責人未做網站監控，也未針對此事件做分析研判。</a:t>
            </a:r>
          </a:p>
        </p:txBody>
      </p:sp>
    </p:spTree>
    <p:extLst>
      <p:ext uri="{BB962C8B-B14F-4D97-AF65-F5344CB8AC3E}">
        <p14:creationId xmlns:p14="http://schemas.microsoft.com/office/powerpoint/2010/main" val="1893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-9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17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908720"/>
            <a:ext cx="10945216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識別與鑑別</a:t>
            </a:r>
            <a:r>
              <a:rPr lang="en-US" altLang="zh-TW" sz="2000" dirty="0"/>
              <a:t>-</a:t>
            </a:r>
            <a:r>
              <a:rPr lang="zh-TW" altLang="en-US" sz="2000" dirty="0"/>
              <a:t>內部使用者之識別與鑑別：資通系統應具備唯一識別及鑑別機關使用者</a:t>
            </a:r>
            <a:r>
              <a:rPr lang="en-US" altLang="zh-TW" sz="2000" dirty="0"/>
              <a:t>(</a:t>
            </a:r>
            <a:r>
              <a:rPr lang="zh-TW" altLang="en-US" sz="2000" dirty="0"/>
              <a:t>或代表機關使用者行為之程序</a:t>
            </a:r>
            <a:r>
              <a:rPr lang="en-US" altLang="zh-TW" sz="2000" dirty="0"/>
              <a:t>)</a:t>
            </a:r>
            <a:r>
              <a:rPr lang="zh-TW" altLang="en-US" sz="2000" dirty="0"/>
              <a:t>之功能，禁止使用共用帳號。</a:t>
            </a:r>
            <a:r>
              <a:rPr lang="en-US" altLang="zh-TW" sz="2000" dirty="0"/>
              <a:t>(</a:t>
            </a:r>
            <a:r>
              <a:rPr lang="zh-TW" altLang="en-US" sz="2000" dirty="0"/>
              <a:t>資通系統防護基準查檢表</a:t>
            </a:r>
            <a:r>
              <a:rPr lang="en-US" altLang="zh-TW" sz="2000" dirty="0"/>
              <a:t>-</a:t>
            </a:r>
            <a:r>
              <a:rPr lang="zh-TW" altLang="en-US" sz="2000" dirty="0"/>
              <a:t>普</a:t>
            </a:r>
            <a:r>
              <a:rPr lang="en-US" altLang="zh-TW" sz="2000" dirty="0"/>
              <a:t>No.16)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廠商</a:t>
            </a:r>
            <a:r>
              <a:rPr lang="en-US" altLang="zh-TW" sz="2000" dirty="0"/>
              <a:t>(</a:t>
            </a:r>
            <a:r>
              <a:rPr lang="zh-TW" altLang="en-US" sz="2000" dirty="0"/>
              <a:t>元弘</a:t>
            </a:r>
            <a:r>
              <a:rPr lang="en-US" altLang="zh-TW" sz="2000" dirty="0"/>
              <a:t>)</a:t>
            </a:r>
            <a:r>
              <a:rPr lang="zh-TW" altLang="en-US" sz="2000" dirty="0"/>
              <a:t>於稽核</a:t>
            </a:r>
            <a:r>
              <a:rPr lang="en-US" altLang="zh-TW" sz="2000" dirty="0"/>
              <a:t>(8/6)</a:t>
            </a:r>
            <a:r>
              <a:rPr lang="zh-TW" altLang="en-US" sz="2000" dirty="0"/>
              <a:t>時，使用網站負責人</a:t>
            </a:r>
            <a:r>
              <a:rPr lang="en-US" altLang="zh-TW" sz="2000" dirty="0"/>
              <a:t>(</a:t>
            </a:r>
            <a:r>
              <a:rPr lang="zh-TW" altLang="en-US" sz="2000" dirty="0"/>
              <a:t>賴</a:t>
            </a:r>
            <a:r>
              <a:rPr lang="en-US" altLang="zh-TW" sz="2000" dirty="0"/>
              <a:t>O</a:t>
            </a:r>
            <a:r>
              <a:rPr lang="zh-TW" altLang="en-US" sz="2000" dirty="0"/>
              <a:t>瓔</a:t>
            </a:r>
            <a:r>
              <a:rPr lang="en-US" altLang="zh-TW" sz="2000" dirty="0"/>
              <a:t>)</a:t>
            </a:r>
            <a:r>
              <a:rPr lang="zh-TW" altLang="en-US" sz="2000" dirty="0"/>
              <a:t>的帳號進行網站操作，屬共用帳號。</a:t>
            </a:r>
          </a:p>
        </p:txBody>
      </p:sp>
    </p:spTree>
    <p:extLst>
      <p:ext uri="{BB962C8B-B14F-4D97-AF65-F5344CB8AC3E}">
        <p14:creationId xmlns:p14="http://schemas.microsoft.com/office/powerpoint/2010/main" val="27598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-10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18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908720"/>
            <a:ext cx="10945216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識別與鑑別</a:t>
            </a:r>
            <a:r>
              <a:rPr lang="en-US" altLang="zh-TW" sz="2000" dirty="0"/>
              <a:t>-</a:t>
            </a:r>
            <a:r>
              <a:rPr lang="zh-TW" altLang="en-US" sz="2000" dirty="0"/>
              <a:t>身分驗證管理：使用預設密碼登入系統時，應於登入後要求立即變更。</a:t>
            </a:r>
            <a:r>
              <a:rPr lang="en-US" altLang="zh-TW" sz="2000" dirty="0"/>
              <a:t>(</a:t>
            </a:r>
            <a:r>
              <a:rPr lang="zh-TW" altLang="en-US" sz="2000" dirty="0"/>
              <a:t>資通系統防護基準查檢表</a:t>
            </a:r>
            <a:r>
              <a:rPr lang="en-US" altLang="zh-TW" sz="2000" dirty="0"/>
              <a:t>-</a:t>
            </a:r>
            <a:r>
              <a:rPr lang="zh-TW" altLang="en-US" sz="2000" dirty="0"/>
              <a:t>普</a:t>
            </a:r>
            <a:r>
              <a:rPr lang="en-US" altLang="zh-TW" sz="2000" dirty="0"/>
              <a:t>No.17)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網站之「人員管理」模組中，明碼顯示各帳號的密碼。</a:t>
            </a:r>
          </a:p>
        </p:txBody>
      </p:sp>
    </p:spTree>
    <p:extLst>
      <p:ext uri="{BB962C8B-B14F-4D97-AF65-F5344CB8AC3E}">
        <p14:creationId xmlns:p14="http://schemas.microsoft.com/office/powerpoint/2010/main" val="283277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-11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19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908720"/>
            <a:ext cx="10945216" cy="5688632"/>
          </a:xfrm>
        </p:spPr>
        <p:txBody>
          <a:bodyPr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能源災情查報系統</a:t>
            </a:r>
            <a:endParaRPr lang="en-US" altLang="zh-TW" sz="2000" dirty="0"/>
          </a:p>
          <a:p>
            <a:pPr marL="167926" lvl="1" indent="-167926" algn="just">
              <a:lnSpc>
                <a:spcPct val="140000"/>
              </a:lnSpc>
              <a:buClr>
                <a:srgbClr val="E28317"/>
              </a:buClr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2E51AB"/>
                </a:solidFill>
                <a:ea typeface="+mn-ea"/>
              </a:rPr>
              <a:t>稽核依據</a:t>
            </a:r>
            <a:endParaRPr lang="en-US" altLang="zh-TW" sz="2400" b="1" dirty="0">
              <a:solidFill>
                <a:srgbClr val="2E51AB"/>
              </a:solidFill>
              <a:ea typeface="+mn-ea"/>
            </a:endParaRPr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個人資料管理：處理個人資料應遵守「個人資料保護法」及相關規定；應記載系統使用紀錄，包括每筆資料之新增</a:t>
            </a:r>
            <a:r>
              <a:rPr lang="en-US" altLang="zh-TW" sz="2000" dirty="0"/>
              <a:t>/</a:t>
            </a:r>
            <a:r>
              <a:rPr lang="zh-TW" altLang="en-US" sz="2000" dirty="0"/>
              <a:t>刪除</a:t>
            </a:r>
            <a:r>
              <a:rPr lang="en-US" altLang="zh-TW" sz="2000" dirty="0"/>
              <a:t>/</a:t>
            </a:r>
            <a:r>
              <a:rPr lang="zh-TW" altLang="en-US" sz="2000" dirty="0"/>
              <a:t>修改</a:t>
            </a:r>
            <a:r>
              <a:rPr lang="en-US" altLang="zh-TW" sz="2000" dirty="0"/>
              <a:t>/</a:t>
            </a:r>
            <a:r>
              <a:rPr lang="zh-TW" altLang="en-US" sz="2000" dirty="0"/>
              <a:t>查詢等資料內容及使用者帳號、時間、</a:t>
            </a:r>
            <a:r>
              <a:rPr lang="en-US" altLang="zh-TW" sz="2000" dirty="0"/>
              <a:t>IP</a:t>
            </a:r>
            <a:r>
              <a:rPr lang="zh-TW" altLang="en-US" sz="2000" dirty="0"/>
              <a:t>位址及事由，並於機關需要時提供相關紀錄。</a:t>
            </a:r>
            <a:r>
              <a:rPr lang="en-US" altLang="zh-TW" sz="2000" dirty="0"/>
              <a:t>(</a:t>
            </a:r>
            <a:r>
              <a:rPr lang="zh-TW" altLang="en-US" sz="2000" dirty="0"/>
              <a:t>委辦計畫合約第</a:t>
            </a:r>
            <a:r>
              <a:rPr lang="en-US" altLang="zh-TW" sz="2000" dirty="0"/>
              <a:t>16</a:t>
            </a:r>
            <a:r>
              <a:rPr lang="zh-TW" altLang="en-US" sz="2000" dirty="0"/>
              <a:t>條</a:t>
            </a:r>
            <a:r>
              <a:rPr lang="en-US" altLang="zh-TW" sz="2000" dirty="0"/>
              <a:t>14</a:t>
            </a:r>
            <a:r>
              <a:rPr lang="zh-TW" altLang="en-US" sz="2000" dirty="0"/>
              <a:t>項</a:t>
            </a:r>
            <a:r>
              <a:rPr lang="en-US" altLang="zh-TW" sz="2000" dirty="0"/>
              <a:t>)</a:t>
            </a:r>
          </a:p>
          <a:p>
            <a:pPr marL="167926" lvl="1" indent="-167926" algn="just">
              <a:lnSpc>
                <a:spcPct val="140000"/>
              </a:lnSpc>
              <a:buClr>
                <a:srgbClr val="E28317"/>
              </a:buClr>
              <a:buFont typeface="Arial" pitchFamily="34" charset="0"/>
              <a:buChar char="•"/>
            </a:pPr>
            <a:r>
              <a:rPr lang="zh-TW" altLang="en-US" sz="2400" b="1" dirty="0">
                <a:solidFill>
                  <a:srgbClr val="2E51AB"/>
                </a:solidFill>
                <a:ea typeface="+mn-ea"/>
              </a:rPr>
              <a:t>稽核發現</a:t>
            </a:r>
            <a:endParaRPr lang="en-US" altLang="zh-TW" sz="2400" b="1" dirty="0">
              <a:solidFill>
                <a:srgbClr val="2E51AB"/>
              </a:solidFill>
              <a:ea typeface="+mn-ea"/>
            </a:endParaRPr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資料庫未針對個資訊息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如：姓名、</a:t>
            </a:r>
            <a:r>
              <a:rPr lang="zh-TW" altLang="en-US" sz="2000" dirty="0"/>
              <a:t>電話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進行加密保護。</a:t>
            </a:r>
          </a:p>
        </p:txBody>
      </p:sp>
    </p:spTree>
    <p:extLst>
      <p:ext uri="{BB962C8B-B14F-4D97-AF65-F5344CB8AC3E}">
        <p14:creationId xmlns:p14="http://schemas.microsoft.com/office/powerpoint/2010/main" val="129005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</a:t>
            </a:fld>
            <a:endParaRPr lang="zh-TW" altLang="en-US" noProof="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411452-F279-402C-9D60-FDE3752D8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86" y="332656"/>
            <a:ext cx="11490628" cy="588444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/>
              <a:t>稽核依據</a:t>
            </a:r>
          </a:p>
          <a:p>
            <a:pPr marL="173879" lvl="1" indent="0">
              <a:lnSpc>
                <a:spcPct val="120000"/>
              </a:lnSpc>
              <a:buNone/>
            </a:pPr>
            <a:r>
              <a:rPr lang="zh-TW" altLang="en-US" sz="2400" dirty="0"/>
              <a:t>材化所能源署委辦計畫「石油與天然氣輸儲設施查核及檢測」之</a:t>
            </a:r>
            <a:r>
              <a:rPr lang="en-US" altLang="zh-TW" sz="2400" dirty="0"/>
              <a:t>113</a:t>
            </a:r>
            <a:r>
              <a:rPr lang="zh-TW" altLang="en-US" sz="2400" dirty="0"/>
              <a:t>年度資通安全稽核計畫</a:t>
            </a:r>
          </a:p>
          <a:p>
            <a:pPr>
              <a:lnSpc>
                <a:spcPct val="120000"/>
              </a:lnSpc>
            </a:pPr>
            <a:r>
              <a:rPr lang="zh-TW" altLang="en-US" sz="2800" dirty="0"/>
              <a:t>稽核日期</a:t>
            </a:r>
            <a:endParaRPr lang="en-US" altLang="zh-TW" sz="2800" dirty="0"/>
          </a:p>
          <a:p>
            <a:pPr marL="173879" lvl="1" indent="0">
              <a:lnSpc>
                <a:spcPct val="120000"/>
              </a:lnSpc>
              <a:buNone/>
            </a:pPr>
            <a:r>
              <a:rPr lang="en-US" altLang="zh-TW" sz="2400" dirty="0"/>
              <a:t>113.04.25</a:t>
            </a:r>
            <a:r>
              <a:rPr lang="zh-TW" altLang="en-US" sz="2400" dirty="0"/>
              <a:t>、</a:t>
            </a:r>
            <a:r>
              <a:rPr lang="en-US" altLang="zh-TW" sz="2400" dirty="0"/>
              <a:t>08.06</a:t>
            </a:r>
          </a:p>
          <a:p>
            <a:pPr>
              <a:lnSpc>
                <a:spcPct val="120000"/>
              </a:lnSpc>
            </a:pPr>
            <a:r>
              <a:rPr lang="zh-TW" altLang="en-US" sz="2800" dirty="0"/>
              <a:t>稽核範圍</a:t>
            </a:r>
            <a:endParaRPr lang="en-US" altLang="zh-TW" sz="2800" dirty="0"/>
          </a:p>
          <a:p>
            <a:pPr marL="173879" lvl="1" indent="0">
              <a:lnSpc>
                <a:spcPct val="120000"/>
              </a:lnSpc>
              <a:buNone/>
            </a:pPr>
            <a:r>
              <a:rPr lang="en-US" altLang="zh-TW" sz="2400" dirty="0"/>
              <a:t>113</a:t>
            </a:r>
            <a:r>
              <a:rPr lang="zh-TW" altLang="en-US" sz="2400" dirty="0"/>
              <a:t>年度「石油與天然氣輸儲設施查核及檢測</a:t>
            </a:r>
            <a:r>
              <a:rPr lang="en-US" altLang="zh-TW" sz="2400" dirty="0"/>
              <a:t>｣</a:t>
            </a:r>
            <a:r>
              <a:rPr lang="zh-TW" altLang="zh-TW" sz="2400" dirty="0"/>
              <a:t>之資通系統</a:t>
            </a:r>
            <a:r>
              <a:rPr lang="en-US" altLang="zh-TW" sz="2400" dirty="0"/>
              <a:t>(</a:t>
            </a:r>
            <a:r>
              <a:rPr lang="zh-TW" altLang="zh-TW" sz="2400" dirty="0"/>
              <a:t>網站</a:t>
            </a:r>
            <a:r>
              <a:rPr lang="en-US" altLang="zh-TW" sz="2400" dirty="0"/>
              <a:t>)</a:t>
            </a:r>
            <a:r>
              <a:rPr lang="zh-TW" altLang="zh-TW" sz="2400" dirty="0"/>
              <a:t>，共</a:t>
            </a:r>
            <a:r>
              <a:rPr lang="en-US" altLang="zh-TW" sz="2400" dirty="0"/>
              <a:t>2</a:t>
            </a:r>
            <a:r>
              <a:rPr lang="zh-TW" altLang="zh-TW" sz="2400" dirty="0"/>
              <a:t>個</a:t>
            </a:r>
            <a:endParaRPr lang="zh-TW" altLang="en-US" sz="2400" dirty="0"/>
          </a:p>
          <a:p>
            <a:pPr>
              <a:lnSpc>
                <a:spcPct val="120000"/>
              </a:lnSpc>
            </a:pPr>
            <a:r>
              <a:rPr lang="zh-TW" altLang="en-US" sz="2800" dirty="0"/>
              <a:t>稽核內容</a:t>
            </a:r>
            <a:endParaRPr lang="en-US" altLang="zh-TW" sz="2800" dirty="0"/>
          </a:p>
          <a:p>
            <a:pPr marL="688229" lvl="1" indent="-514350">
              <a:lnSpc>
                <a:spcPct val="120000"/>
              </a:lnSpc>
              <a:buFont typeface="+mj-lt"/>
              <a:buAutoNum type="arabicPeriod"/>
            </a:pPr>
            <a:r>
              <a:rPr lang="zh-TW" altLang="en-US" sz="2200" dirty="0"/>
              <a:t>計畫之契約</a:t>
            </a:r>
          </a:p>
          <a:p>
            <a:pPr marL="688229" lvl="1" indent="-514350">
              <a:lnSpc>
                <a:spcPct val="120000"/>
              </a:lnSpc>
              <a:buFont typeface="+mj-lt"/>
              <a:buAutoNum type="arabicPeriod"/>
            </a:pPr>
            <a:r>
              <a:rPr lang="zh-TW" altLang="en-US" sz="2200" dirty="0"/>
              <a:t>資通安全項目自評表</a:t>
            </a:r>
            <a:endParaRPr lang="en-US" altLang="zh-TW" sz="2200" dirty="0"/>
          </a:p>
          <a:p>
            <a:pPr marL="688229" lvl="1" indent="-514350">
              <a:lnSpc>
                <a:spcPct val="120000"/>
              </a:lnSpc>
              <a:buFont typeface="+mj-lt"/>
              <a:buAutoNum type="arabicPeriod"/>
            </a:pPr>
            <a:r>
              <a:rPr lang="zh-TW" altLang="zh-TW" sz="2200" dirty="0"/>
              <a:t>資通安全管理法</a:t>
            </a:r>
            <a:endParaRPr lang="en-US" altLang="zh-TW" sz="2200" dirty="0"/>
          </a:p>
          <a:p>
            <a:pPr marL="688229" lvl="1" indent="-514350">
              <a:lnSpc>
                <a:spcPct val="120000"/>
              </a:lnSpc>
              <a:buFont typeface="+mj-lt"/>
              <a:buAutoNum type="arabicPeriod"/>
            </a:pPr>
            <a:r>
              <a:rPr lang="zh-TW" altLang="en-US" sz="2200" dirty="0"/>
              <a:t>計畫之資通安全維護計畫書</a:t>
            </a:r>
            <a:endParaRPr lang="en-US" altLang="zh-TW" sz="2200" dirty="0"/>
          </a:p>
          <a:p>
            <a:pPr marL="687600" lvl="1" indent="-514800">
              <a:lnSpc>
                <a:spcPct val="120000"/>
              </a:lnSpc>
              <a:buFont typeface="+mj-lt"/>
              <a:buAutoNum type="arabicPeriod"/>
            </a:pPr>
            <a:r>
              <a:rPr lang="zh-TW" altLang="zh-TW" sz="2200" dirty="0"/>
              <a:t>本院之「資通系統服務委外資安管理準則」</a:t>
            </a:r>
            <a:r>
              <a:rPr lang="zh-TW" altLang="en-US" sz="2200" dirty="0"/>
              <a:t>－</a:t>
            </a:r>
            <a:r>
              <a:rPr lang="zh-TW" altLang="zh-TW" sz="2200" dirty="0"/>
              <a:t>資通系統上線檢核表</a:t>
            </a:r>
          </a:p>
          <a:p>
            <a:pPr marL="687600" lvl="1" indent="-514800">
              <a:lnSpc>
                <a:spcPct val="120000"/>
              </a:lnSpc>
              <a:buFont typeface="+mj-lt"/>
              <a:buAutoNum type="arabicPeriod"/>
            </a:pPr>
            <a:r>
              <a:rPr lang="zh-TW" altLang="zh-TW" sz="2200" dirty="0"/>
              <a:t>前次稽核發現改善之追蹤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4478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-12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20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908720"/>
            <a:ext cx="10945216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zh-TW" sz="2000" dirty="0"/>
              <a:t>能源災情查報系統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識別與鑑別</a:t>
            </a:r>
            <a:r>
              <a:rPr lang="en-US" altLang="zh-TW" sz="2000" dirty="0"/>
              <a:t>-</a:t>
            </a:r>
            <a:r>
              <a:rPr lang="zh-TW" altLang="en-US" sz="2000" dirty="0"/>
              <a:t>身分驗證管理：使用密碼進行驗證時，應強制最低密碼複雜度；強制密碼最短及最長之效期限制。</a:t>
            </a:r>
            <a:r>
              <a:rPr lang="en-US" altLang="zh-TW" sz="2000" dirty="0"/>
              <a:t>(</a:t>
            </a:r>
            <a:r>
              <a:rPr lang="zh-TW" altLang="en-US" sz="2000" dirty="0"/>
              <a:t>資通系統防護基準查檢表</a:t>
            </a:r>
            <a:r>
              <a:rPr lang="en-US" altLang="zh-TW" sz="2000" dirty="0"/>
              <a:t>-</a:t>
            </a:r>
            <a:r>
              <a:rPr lang="zh-TW" altLang="en-US" sz="2000" dirty="0"/>
              <a:t>中</a:t>
            </a:r>
            <a:r>
              <a:rPr lang="en-US" altLang="zh-TW" sz="2000" dirty="0" err="1"/>
              <a:t>No.31</a:t>
            </a:r>
            <a:r>
              <a:rPr lang="en-US" altLang="zh-TW" sz="2000" dirty="0"/>
              <a:t>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查網站主機帳號</a:t>
            </a:r>
            <a:r>
              <a:rPr lang="en-US" altLang="zh-TW" sz="2000" dirty="0"/>
              <a:t>ad</a:t>
            </a:r>
            <a:r>
              <a:rPr lang="zh-TW" altLang="en-US" sz="2000" dirty="0"/>
              <a:t>*****</a:t>
            </a:r>
            <a:r>
              <a:rPr lang="en-US" altLang="zh-TW" sz="2000" dirty="0" err="1"/>
              <a:t>trator</a:t>
            </a:r>
            <a:r>
              <a:rPr lang="zh-TW" altLang="en-US" sz="2000" dirty="0"/>
              <a:t>未停用，且將帳號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art66</a:t>
            </a:r>
            <a:r>
              <a:rPr lang="zh-TW" altLang="en-US" sz="2000" dirty="0"/>
              <a:t>***</a:t>
            </a:r>
            <a:r>
              <a:rPr lang="en-US" altLang="zh-TW" sz="2000" dirty="0"/>
              <a:t>99)</a:t>
            </a:r>
            <a:r>
              <a:rPr lang="zh-TW" altLang="en-US" sz="2000" dirty="0"/>
              <a:t>勾選「密碼永久有效」。 </a:t>
            </a:r>
          </a:p>
        </p:txBody>
      </p:sp>
    </p:spTree>
    <p:extLst>
      <p:ext uri="{BB962C8B-B14F-4D97-AF65-F5344CB8AC3E}">
        <p14:creationId xmlns:p14="http://schemas.microsoft.com/office/powerpoint/2010/main" val="26287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541324-6AE1-4851-A01F-5004C4B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建議事項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693917A-58B4-48E9-BF6D-62C11D73D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sz="2800" dirty="0"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rPr>
              <a:t>值得持續改善的發現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10C5DF-40EA-48E6-AEEC-69A9BBF3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5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22</a:t>
            </a:fld>
            <a:endParaRPr lang="zh-TW" altLang="en-US" noProof="0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B7E51C9E-6D99-453F-9F5A-D3B3C613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3" y="116632"/>
            <a:ext cx="10273416" cy="648072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建議事項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-1</a:t>
            </a:r>
            <a:endParaRPr lang="zh-TW" altLang="en-US" sz="36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4F5171FC-5D5C-49B1-81EA-7DA16D2D5509}"/>
              </a:ext>
            </a:extLst>
          </p:cNvPr>
          <p:cNvSpPr txBox="1">
            <a:spLocks/>
          </p:cNvSpPr>
          <p:nvPr/>
        </p:nvSpPr>
        <p:spPr>
          <a:xfrm>
            <a:off x="551385" y="908720"/>
            <a:ext cx="10945216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7926" indent="-167926" algn="just" defTabSz="685994">
              <a:lnSpc>
                <a:spcPct val="140000"/>
              </a:lnSpc>
              <a:spcBef>
                <a:spcPts val="0"/>
              </a:spcBef>
              <a:buClr>
                <a:srgbClr val="E28317"/>
              </a:buClr>
              <a:buSzPct val="100000"/>
              <a:buFont typeface="Arial" pitchFamily="34" charset="0"/>
              <a:buChar char="•"/>
              <a:defRPr sz="2400" b="1">
                <a:solidFill>
                  <a:srgbClr val="2E51A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73879" lvl="1" indent="0" algn="just" defTabSz="685994">
              <a:lnSpc>
                <a:spcPct val="14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 pitchFamily="34" charset="0"/>
              <a:buNone/>
              <a:defRPr sz="2000">
                <a:solidFill>
                  <a:srgbClr val="01583F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defRPr>
            </a:lvl2pPr>
            <a:lvl3pPr marL="512114" indent="-164353" defTabSz="685994">
              <a:lnSpc>
                <a:spcPct val="100000"/>
              </a:lnSpc>
              <a:spcBef>
                <a:spcPts val="0"/>
              </a:spcBef>
              <a:buClr>
                <a:srgbClr val="01B150"/>
              </a:buClr>
              <a:buSzPct val="100000"/>
              <a:buFont typeface="Arial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defRPr>
            </a:lvl3pPr>
            <a:lvl4pPr marL="643119" indent="-131006" defTabSz="685994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 pitchFamily="34" charset="0"/>
              <a:buChar char="▪"/>
              <a:defRPr sz="2000">
                <a:solidFill>
                  <a:srgbClr val="055482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defRPr>
            </a:lvl4pPr>
            <a:lvl5pPr marL="772935" indent="-129815" defTabSz="685994">
              <a:lnSpc>
                <a:spcPct val="100000"/>
              </a:lnSpc>
              <a:spcBef>
                <a:spcPts val="0"/>
              </a:spcBef>
              <a:buClr>
                <a:srgbClr val="444344"/>
              </a:buClr>
              <a:buSzPct val="100000"/>
              <a:buFont typeface="Arial" pitchFamily="34" charset="0"/>
              <a:buChar char="•"/>
              <a:defRPr>
                <a:solidFill>
                  <a:srgbClr val="595959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defRPr>
            </a:lvl5pPr>
            <a:lvl6pPr marL="905512" indent="-130339" defTabSz="685994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/>
            </a:lvl6pPr>
            <a:lvl7pPr marL="1035851" indent="-130339" defTabSz="685994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/>
            </a:lvl7pPr>
            <a:lvl8pPr marL="1166190" indent="-130339" defTabSz="685994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/>
            </a:lvl8pPr>
            <a:lvl9pPr marL="1296529" indent="-130339" defTabSz="685994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/>
            </a:lvl9pPr>
          </a:lstStyle>
          <a:p>
            <a:r>
              <a:rPr lang="zh-TW" altLang="en-US" dirty="0"/>
              <a:t>受稽計畫</a:t>
            </a:r>
            <a:endParaRPr lang="en-US" altLang="zh-TW" dirty="0"/>
          </a:p>
          <a:p>
            <a:pPr lvl="1"/>
            <a:r>
              <a:rPr lang="zh-TW" altLang="en-US" dirty="0"/>
              <a:t>石油與天然氣輸儲設施查核及檢測</a:t>
            </a:r>
            <a:endParaRPr lang="en-US" altLang="zh-TW" dirty="0"/>
          </a:p>
          <a:p>
            <a:r>
              <a:rPr lang="zh-TW" altLang="en-US" dirty="0"/>
              <a:t>受稽網站</a:t>
            </a:r>
            <a:endParaRPr lang="en-US" altLang="zh-TW" dirty="0"/>
          </a:p>
          <a:p>
            <a:pPr lvl="1"/>
            <a:r>
              <a:rPr lang="zh-TW" altLang="en-US" dirty="0"/>
              <a:t>石油與天然氣輸儲查核與檢測雲端平台</a:t>
            </a:r>
            <a:endParaRPr lang="en-US" altLang="zh-TW" dirty="0"/>
          </a:p>
          <a:p>
            <a:r>
              <a:rPr lang="zh-TW" altLang="en-US" dirty="0"/>
              <a:t>稽核發現</a:t>
            </a:r>
            <a:endParaRPr lang="en-US" altLang="zh-TW" dirty="0"/>
          </a:p>
          <a:p>
            <a:pPr lvl="1"/>
            <a:r>
              <a:rPr lang="zh-TW" altLang="en-US" dirty="0"/>
              <a:t>網站中擁有最高權限的管理者共</a:t>
            </a:r>
            <a:r>
              <a:rPr lang="en-US" altLang="zh-TW" dirty="0"/>
              <a:t>9</a:t>
            </a:r>
            <a:r>
              <a:rPr lang="zh-TW" altLang="en-US" dirty="0"/>
              <a:t>位，請進一步釐清配置是否恰當。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5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23</a:t>
            </a:fld>
            <a:endParaRPr lang="zh-TW" altLang="en-US" noProof="0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B7E51C9E-6D99-453F-9F5A-D3B3C613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3" y="116632"/>
            <a:ext cx="10273416" cy="648072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建議事項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-2</a:t>
            </a:r>
            <a:endParaRPr lang="zh-TW" altLang="en-US" sz="36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4F5171FC-5D5C-49B1-81EA-7DA16D2D5509}"/>
              </a:ext>
            </a:extLst>
          </p:cNvPr>
          <p:cNvSpPr txBox="1">
            <a:spLocks/>
          </p:cNvSpPr>
          <p:nvPr/>
        </p:nvSpPr>
        <p:spPr>
          <a:xfrm>
            <a:off x="551385" y="908720"/>
            <a:ext cx="10945216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rtl="0">
              <a:defRPr lang="zh-TW"/>
            </a:defPPr>
            <a:lvl1pPr marL="167926" indent="-167926" algn="just" defTabSz="685994">
              <a:lnSpc>
                <a:spcPct val="140000"/>
              </a:lnSpc>
              <a:spcBef>
                <a:spcPts val="0"/>
              </a:spcBef>
              <a:buClr>
                <a:srgbClr val="E28317"/>
              </a:buClr>
              <a:buSzPct val="100000"/>
              <a:buFont typeface="Arial" pitchFamily="34" charset="0"/>
              <a:buChar char="•"/>
              <a:defRPr sz="2400" b="1">
                <a:solidFill>
                  <a:srgbClr val="2E51A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73879" lvl="1" indent="0" algn="just" defTabSz="685994">
              <a:lnSpc>
                <a:spcPct val="14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 pitchFamily="34" charset="0"/>
              <a:buNone/>
              <a:defRPr sz="2000">
                <a:solidFill>
                  <a:srgbClr val="01583F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defRPr>
            </a:lvl2pPr>
            <a:lvl3pPr marL="512114" indent="-164353" defTabSz="685994">
              <a:lnSpc>
                <a:spcPct val="100000"/>
              </a:lnSpc>
              <a:spcBef>
                <a:spcPts val="0"/>
              </a:spcBef>
              <a:buClr>
                <a:srgbClr val="01B150"/>
              </a:buClr>
              <a:buSzPct val="100000"/>
              <a:buFont typeface="Arial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defRPr>
            </a:lvl3pPr>
            <a:lvl4pPr marL="643119" indent="-131006" defTabSz="685994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Arial" pitchFamily="34" charset="0"/>
              <a:buChar char="▪"/>
              <a:defRPr sz="2000">
                <a:solidFill>
                  <a:srgbClr val="055482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defRPr>
            </a:lvl4pPr>
            <a:lvl5pPr marL="772935" indent="-129815" defTabSz="685994">
              <a:lnSpc>
                <a:spcPct val="100000"/>
              </a:lnSpc>
              <a:spcBef>
                <a:spcPts val="0"/>
              </a:spcBef>
              <a:buClr>
                <a:srgbClr val="444344"/>
              </a:buClr>
              <a:buSzPct val="100000"/>
              <a:buFont typeface="Arial" pitchFamily="34" charset="0"/>
              <a:buChar char="•"/>
              <a:defRPr>
                <a:solidFill>
                  <a:srgbClr val="595959"/>
                </a:solidFill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defRPr>
            </a:lvl5pPr>
            <a:lvl6pPr marL="905512" indent="-130339" defTabSz="685994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/>
            </a:lvl6pPr>
            <a:lvl7pPr marL="1035851" indent="-130339" defTabSz="685994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/>
            </a:lvl7pPr>
            <a:lvl8pPr marL="1166190" indent="-130339" defTabSz="685994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/>
            </a:lvl8pPr>
            <a:lvl9pPr marL="1296529" indent="-130339" defTabSz="685994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/>
            </a:lvl9pPr>
          </a:lstStyle>
          <a:p>
            <a:r>
              <a:rPr lang="zh-TW" altLang="en-US" dirty="0"/>
              <a:t>受稽計畫</a:t>
            </a:r>
            <a:endParaRPr lang="en-US" altLang="zh-TW" dirty="0"/>
          </a:p>
          <a:p>
            <a:pPr lvl="1"/>
            <a:r>
              <a:rPr lang="zh-TW" altLang="en-US" dirty="0"/>
              <a:t>石油與天然氣輸儲設施查核及檢測</a:t>
            </a:r>
            <a:endParaRPr lang="en-US" altLang="zh-TW" dirty="0"/>
          </a:p>
          <a:p>
            <a:r>
              <a:rPr lang="zh-TW" altLang="en-US" dirty="0"/>
              <a:t>受稽網站</a:t>
            </a:r>
            <a:endParaRPr lang="en-US" altLang="zh-TW" dirty="0"/>
          </a:p>
          <a:p>
            <a:pPr lvl="1"/>
            <a:r>
              <a:rPr lang="zh-TW" altLang="zh-TW" dirty="0"/>
              <a:t>能源災情查報系統</a:t>
            </a:r>
            <a:endParaRPr lang="en-US" altLang="zh-TW" dirty="0"/>
          </a:p>
          <a:p>
            <a:r>
              <a:rPr lang="zh-TW" altLang="en-US" dirty="0"/>
              <a:t>稽核發現</a:t>
            </a:r>
            <a:endParaRPr lang="en-US" altLang="zh-TW" dirty="0"/>
          </a:p>
          <a:p>
            <a:pPr lvl="1"/>
            <a:r>
              <a:rPr lang="zh-TW" altLang="en-US" dirty="0"/>
              <a:t>建議網站組態管理程序可加以文件化，作為專案人員執行組態管理可依循之作業依據，確保所有組態項目之間的整體一致性，提供給每一位專案成員及使用者網站最新的狀況。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345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541324-6AE1-4851-A01F-5004C4B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現況調查之項目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10C5DF-40EA-48E6-AEEC-69A9BBF3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24</a:t>
            </a:fld>
            <a:endParaRPr lang="zh-TW" altLang="en-US" noProof="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3AB708-BD67-4816-B1E6-495BF9350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44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68D85D3-B804-4C9C-B1F1-760BA261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現況調查結果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5C3CA2-6362-4804-95D0-2D81D4F1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smtClean="0"/>
              <a:pPr/>
              <a:t>25</a:t>
            </a:fld>
            <a:endParaRPr lang="en-US" altLang="zh-TW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9EFC621E-5472-416A-9720-DA610C493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1414763"/>
              </p:ext>
            </p:extLst>
          </p:nvPr>
        </p:nvGraphicFramePr>
        <p:xfrm>
          <a:off x="407368" y="764105"/>
          <a:ext cx="11593290" cy="58830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452">
                  <a:extLst>
                    <a:ext uri="{9D8B030D-6E8A-4147-A177-3AD203B41FA5}">
                      <a16:colId xmlns:a16="http://schemas.microsoft.com/office/drawing/2014/main" val="1365483822"/>
                    </a:ext>
                  </a:extLst>
                </a:gridCol>
                <a:gridCol w="7562476">
                  <a:extLst>
                    <a:ext uri="{9D8B030D-6E8A-4147-A177-3AD203B41FA5}">
                      <a16:colId xmlns:a16="http://schemas.microsoft.com/office/drawing/2014/main" val="191964556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471599681"/>
                    </a:ext>
                  </a:extLst>
                </a:gridCol>
                <a:gridCol w="1440162">
                  <a:extLst>
                    <a:ext uri="{9D8B030D-6E8A-4147-A177-3AD203B41FA5}">
                      <a16:colId xmlns:a16="http://schemas.microsoft.com/office/drawing/2014/main" val="2761782865"/>
                    </a:ext>
                  </a:extLst>
                </a:gridCol>
              </a:tblGrid>
              <a:tr h="3373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項目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石油與天然氣輸儲</a:t>
                      </a: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zh-TW" altLang="zh-TW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能源災情</a:t>
                      </a:r>
                      <a:endParaRPr lang="zh-TW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084437"/>
                  </a:ext>
                </a:extLst>
              </a:tr>
              <a:tr h="33732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+mn-ea"/>
                          <a:ea typeface="+mn-ea"/>
                        </a:rPr>
                        <a:t>10.</a:t>
                      </a:r>
                      <a:r>
                        <a:rPr lang="zh-TW" altLang="en-US" sz="1600" u="none" strike="noStrike" dirty="0">
                          <a:effectLst/>
                          <a:latin typeface="+mn-ea"/>
                          <a:ea typeface="+mn-ea"/>
                        </a:rPr>
                        <a:t>資通安全進階防護</a:t>
                      </a:r>
                      <a:r>
                        <a:rPr lang="en-US" altLang="zh-TW" sz="1600" u="none" strike="noStrike" dirty="0">
                          <a:effectLst/>
                          <a:latin typeface="+mn-ea"/>
                          <a:ea typeface="+mn-ea"/>
                        </a:rPr>
                        <a:t>(EX)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10.1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系統登入是否使用多因子認證工具？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320899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10.2 Web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是否完成設置自動切換靜態網頁功能？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470801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10.3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系統是否有將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log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導入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SOC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或相同功能之即時監控平台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705532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10.4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系統是否使用</a:t>
                      </a:r>
                      <a:r>
                        <a:rPr lang="en-US" sz="1600" u="none" strike="noStrike" dirty="0" err="1">
                          <a:effectLst/>
                          <a:latin typeface="+mj-ea"/>
                          <a:ea typeface="+mj-ea"/>
                        </a:rPr>
                        <a:t>ZeroTrust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架構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660774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10.5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系統更版前是否運用工具檢測原始碼之風險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749502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10.6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系統是否定期執行滲透測試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384715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10.7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系統是否針對透過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DLP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工具預防敏感資料外洩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+mn-ea"/>
                          <a:cs typeface="+mn-cs"/>
                        </a:rPr>
                        <a:t>不適用</a:t>
                      </a: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976847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10.8 Web</a:t>
                      </a:r>
                      <a:r>
                        <a:rPr lang="zh-TW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是否使用</a:t>
                      </a:r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Web </a:t>
                      </a:r>
                      <a:r>
                        <a:rPr lang="zh-TW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應用程式防火牆</a:t>
                      </a:r>
                      <a:r>
                        <a:rPr lang="en-US" altLang="zh-TW" sz="16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WAF) ？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V</a:t>
                      </a: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3506"/>
                  </a:ext>
                </a:extLst>
              </a:tr>
              <a:tr h="33732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具敏感資料之系統防護措施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(EX)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11.1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系統後台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管理平台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是否有網路區隔或限制連線存取之措施？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68052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11.2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網頁是否有防止網路爬蟲之控制措施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146939"/>
                  </a:ext>
                </a:extLst>
              </a:tr>
              <a:tr h="42279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11.3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系統驗證是否於伺服器端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且是否移除個人識別資訊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(PII)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或 個人資料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(personal data)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後再傳輸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687222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11.4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系統是否限制不允許同一帳號，登入兩次或多次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626088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11.5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系統是否有依法規或合約進行資料遮蔽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不適用</a:t>
                      </a: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99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781013"/>
                  </a:ext>
                </a:extLst>
              </a:tr>
              <a:tr h="66769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just" fontAlgn="ctr">
                        <a:spcBef>
                          <a:spcPts val="0"/>
                        </a:spcBef>
                      </a:pPr>
                      <a:r>
                        <a:rPr lang="en-US" altLang="zh-TW" sz="1600" b="1" u="none" strike="noStrike" dirty="0">
                          <a:effectLst/>
                          <a:latin typeface="+mj-ea"/>
                          <a:ea typeface="+mj-ea"/>
                        </a:rPr>
                        <a:t>11.6 </a:t>
                      </a:r>
                      <a:r>
                        <a:rPr lang="zh-TW" altLang="en-US" sz="1600" b="1" u="none" strike="noStrike" dirty="0">
                          <a:effectLst/>
                          <a:latin typeface="+mj-ea"/>
                          <a:ea typeface="+mj-ea"/>
                        </a:rPr>
                        <a:t>系統前台或網頁使用者帳號是否有保護措施</a:t>
                      </a:r>
                      <a:r>
                        <a:rPr lang="en-US" altLang="zh-TW" sz="1600" b="1" u="none" strike="noStrike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u="none" strike="noStrike" dirty="0">
                          <a:effectLst/>
                          <a:latin typeface="+mj-ea"/>
                          <a:ea typeface="+mj-ea"/>
                        </a:rPr>
                        <a:t>應包含但不限於密碼長度、密碼複雜度、密碼效期、錯誤鎖定次數、密碼重複代數、閒置帳號鎖定</a:t>
                      </a:r>
                      <a:r>
                        <a:rPr lang="en-US" altLang="zh-TW" sz="1600" b="1" u="none" strike="noStrike" dirty="0">
                          <a:effectLst/>
                          <a:latin typeface="+mj-ea"/>
                          <a:ea typeface="+mj-ea"/>
                        </a:rPr>
                        <a:t>)?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待改善</a:t>
                      </a:r>
                      <a:r>
                        <a:rPr lang="en-US" altLang="zh-TW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-10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zh-TW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待改善</a:t>
                      </a:r>
                      <a:r>
                        <a:rPr lang="en-US" altLang="zh-TW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-12</a:t>
                      </a: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054587"/>
                  </a:ext>
                </a:extLst>
              </a:tr>
              <a:tr h="3373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>
                        <a:spcBef>
                          <a:spcPts val="0"/>
                        </a:spcBef>
                      </a:pP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11.7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系統是否有監控異常流量或行為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如：大量查詢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)?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V</a:t>
                      </a:r>
                      <a:endParaRPr lang="zh-TW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>
                        <a:spcBef>
                          <a:spcPts val="0"/>
                        </a:spcBef>
                      </a:pPr>
                      <a:r>
                        <a:rPr lang="en-US" altLang="zh-TW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V</a:t>
                      </a:r>
                      <a:endParaRPr lang="zh-TW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137" marR="5137" marT="513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2607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593672A9-5ED5-4331-80CB-225F60637508}"/>
              </a:ext>
            </a:extLst>
          </p:cNvPr>
          <p:cNvSpPr/>
          <p:nvPr/>
        </p:nvSpPr>
        <p:spPr>
          <a:xfrm>
            <a:off x="1199457" y="3466218"/>
            <a:ext cx="10801202" cy="3228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B4DA81-8394-4E5B-8F58-9462084ECD80}"/>
              </a:ext>
            </a:extLst>
          </p:cNvPr>
          <p:cNvSpPr/>
          <p:nvPr/>
        </p:nvSpPr>
        <p:spPr>
          <a:xfrm>
            <a:off x="1219122" y="5624991"/>
            <a:ext cx="10795669" cy="684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12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1384" y="404664"/>
            <a:ext cx="10873208" cy="648072"/>
          </a:xfrm>
        </p:spPr>
        <p:txBody>
          <a:bodyPr>
            <a:normAutofit/>
          </a:bodyPr>
          <a:lstStyle/>
          <a:p>
            <a:r>
              <a:rPr lang="zh-TW" altLang="en-US" dirty="0"/>
              <a:t>稽核發現追蹤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4F5171FC-5D5C-49B1-81EA-7DA16D2D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1" y="1052736"/>
            <a:ext cx="10711447" cy="521591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800" dirty="0"/>
              <a:t>本次稽核發現</a:t>
            </a:r>
            <a:r>
              <a:rPr lang="en-US" altLang="zh-TW" sz="2800" dirty="0"/>
              <a:t>(</a:t>
            </a:r>
            <a:r>
              <a:rPr lang="zh-TW" altLang="en-US" sz="2800" dirty="0"/>
              <a:t>待改善、建議</a:t>
            </a:r>
            <a:r>
              <a:rPr lang="en-US" altLang="zh-TW" sz="2800" dirty="0"/>
              <a:t>)</a:t>
            </a:r>
            <a:r>
              <a:rPr lang="zh-TW" altLang="en-US" sz="2800" dirty="0"/>
              <a:t>均以「</a:t>
            </a:r>
            <a:r>
              <a:rPr lang="en-US" altLang="zh-TW" sz="2800" dirty="0"/>
              <a:t>ARCI</a:t>
            </a:r>
            <a:r>
              <a:rPr lang="zh-TW" altLang="en-US" sz="2800" dirty="0"/>
              <a:t>追蹤事項管理系統」進行追蹤</a:t>
            </a:r>
            <a:endParaRPr lang="en-US" altLang="zh-TW" sz="2800" dirty="0"/>
          </a:p>
          <a:p>
            <a:pPr algn="just">
              <a:lnSpc>
                <a:spcPct val="150000"/>
              </a:lnSpc>
            </a:pPr>
            <a:r>
              <a:rPr lang="en-US" altLang="zh-TW" sz="2800" dirty="0"/>
              <a:t>ARCI</a:t>
            </a:r>
            <a:r>
              <a:rPr lang="zh-TW" altLang="en-US" sz="2800" dirty="0"/>
              <a:t>相關角色說明如下</a:t>
            </a:r>
            <a:r>
              <a:rPr lang="en-US" altLang="zh-TW" sz="2800" dirty="0"/>
              <a:t>(</a:t>
            </a:r>
            <a:r>
              <a:rPr lang="zh-TW" altLang="en-US" sz="2800" dirty="0"/>
              <a:t>敬稱略</a:t>
            </a:r>
            <a:r>
              <a:rPr lang="en-US" altLang="zh-TW" sz="2800" dirty="0"/>
              <a:t>) </a:t>
            </a:r>
            <a:r>
              <a:rPr lang="zh-TW" altLang="en-US" sz="2800" dirty="0">
                <a:latin typeface="PMingLiU" panose="02020500000000000000" pitchFamily="18" charset="-120"/>
                <a:ea typeface="PMingLiU" panose="02020500000000000000" pitchFamily="18" charset="-120"/>
              </a:rPr>
              <a:t>：</a:t>
            </a:r>
            <a:endParaRPr lang="en-US" altLang="zh-TW" sz="28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400" dirty="0"/>
              <a:t>發起人：張珮盈</a:t>
            </a:r>
            <a:r>
              <a:rPr lang="en-US" altLang="zh-TW" sz="2400" dirty="0"/>
              <a:t>(</a:t>
            </a:r>
            <a:r>
              <a:rPr lang="zh-TW" altLang="en-US" sz="2400" dirty="0"/>
              <a:t>協同計畫主持人</a:t>
            </a:r>
            <a:r>
              <a:rPr lang="en-US" altLang="zh-TW" sz="2400" dirty="0"/>
              <a:t>)</a:t>
            </a:r>
            <a:r>
              <a:rPr lang="zh-TW" altLang="en-US" sz="2400" dirty="0"/>
              <a:t>、周文怡</a:t>
            </a:r>
            <a:r>
              <a:rPr lang="en-US" altLang="zh-TW" sz="2400" dirty="0"/>
              <a:t>(</a:t>
            </a:r>
            <a:r>
              <a:rPr lang="zh-TW" altLang="en-US" sz="2400" dirty="0"/>
              <a:t>分項計畫主持人</a:t>
            </a:r>
            <a:r>
              <a:rPr lang="en-US" altLang="zh-TW" sz="2400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zh-TW" altLang="en-US" sz="2400" dirty="0"/>
              <a:t>立案人：黃薇如</a:t>
            </a:r>
            <a:endParaRPr lang="en-US" altLang="zh-TW" sz="2400" dirty="0"/>
          </a:p>
          <a:p>
            <a:pPr lvl="1" algn="just">
              <a:lnSpc>
                <a:spcPct val="150000"/>
              </a:lnSpc>
            </a:pPr>
            <a:r>
              <a:rPr lang="zh-TW" altLang="en-US" sz="2400" dirty="0"/>
              <a:t>當責人：賴斐瓔、吳憶昕</a:t>
            </a:r>
            <a:endParaRPr lang="en-US" altLang="zh-TW" sz="2400" dirty="0"/>
          </a:p>
          <a:p>
            <a:pPr lvl="1" algn="just">
              <a:lnSpc>
                <a:spcPct val="150000"/>
              </a:lnSpc>
            </a:pPr>
            <a:r>
              <a:rPr lang="zh-TW" altLang="en-US" sz="2400" dirty="0"/>
              <a:t>被告知人：梁培華、陳玉欣、范明蕙</a:t>
            </a:r>
            <a:endParaRPr lang="en-US" altLang="zh-TW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536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1384" y="404664"/>
            <a:ext cx="10873208" cy="648072"/>
          </a:xfrm>
        </p:spPr>
        <p:txBody>
          <a:bodyPr>
            <a:normAutofit/>
          </a:bodyPr>
          <a:lstStyle/>
          <a:p>
            <a:r>
              <a:rPr lang="zh-TW" altLang="en-US" dirty="0"/>
              <a:t>稽核發現追蹤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4F5171FC-5D5C-49B1-81EA-7DA16D2D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052736"/>
            <a:ext cx="11665295" cy="5215916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TW" altLang="en-US" sz="2400" dirty="0"/>
              <a:t>屬「待改善事項」之回報，請依據「案件說明」中要求之</a:t>
            </a:r>
            <a:r>
              <a:rPr lang="en-US" altLang="zh-TW" sz="2400" dirty="0"/>
              <a:t>【</a:t>
            </a:r>
            <a:r>
              <a:rPr lang="zh-TW" altLang="en-US" sz="2400" u="sng" dirty="0"/>
              <a:t>回報格式</a:t>
            </a:r>
            <a:r>
              <a:rPr lang="en-US" altLang="zh-TW" sz="2400" dirty="0"/>
              <a:t>】</a:t>
            </a:r>
            <a:r>
              <a:rPr lang="zh-TW" altLang="en-US" sz="2400" dirty="0"/>
              <a:t>進行回報，以免被退件</a:t>
            </a:r>
            <a:endParaRPr lang="en-US" altLang="zh-TW" sz="2400" dirty="0"/>
          </a:p>
          <a:p>
            <a:pPr marL="324000" lvl="1" algn="just">
              <a:spcBef>
                <a:spcPts val="1200"/>
              </a:spcBef>
            </a:pPr>
            <a:r>
              <a:rPr lang="zh-TW" altLang="en-US" sz="2400" b="1" dirty="0"/>
              <a:t>第一期</a:t>
            </a:r>
            <a:r>
              <a:rPr lang="zh-TW" altLang="en-US" sz="2400" dirty="0"/>
              <a:t>回報內容項目，須包含下述三項，並於</a:t>
            </a:r>
            <a:r>
              <a:rPr lang="zh-TW" altLang="en-US" sz="2400" b="1" u="sng" dirty="0"/>
              <a:t>立案後兩周內</a:t>
            </a:r>
            <a:r>
              <a:rPr lang="zh-TW" altLang="en-US" sz="2400" dirty="0"/>
              <a:t>完成</a:t>
            </a:r>
            <a:endParaRPr lang="en-US" altLang="zh-TW" sz="2400" dirty="0"/>
          </a:p>
          <a:p>
            <a:pPr marL="347761" lvl="2" indent="0" algn="just">
              <a:spcBef>
                <a:spcPts val="600"/>
              </a:spcBef>
              <a:buNone/>
            </a:pPr>
            <a:r>
              <a:rPr lang="en-US" altLang="zh-TW" sz="2000" dirty="0"/>
              <a:t>(1)</a:t>
            </a:r>
            <a:r>
              <a:rPr lang="zh-TW" altLang="en-US" sz="2000" dirty="0"/>
              <a:t>根因分析</a:t>
            </a:r>
            <a:endParaRPr lang="en-US" altLang="zh-TW" sz="2000" dirty="0"/>
          </a:p>
          <a:p>
            <a:pPr marL="347761" lvl="2" indent="0" algn="just">
              <a:spcBef>
                <a:spcPts val="600"/>
              </a:spcBef>
              <a:buNone/>
            </a:pPr>
            <a:r>
              <a:rPr lang="en-US" altLang="zh-TW" sz="2000" dirty="0"/>
              <a:t>(2)</a:t>
            </a:r>
            <a:r>
              <a:rPr lang="zh-TW" altLang="en-US" sz="2000" dirty="0"/>
              <a:t>預計矯正措施</a:t>
            </a:r>
            <a:endParaRPr lang="en-US" altLang="zh-TW" sz="2000" dirty="0"/>
          </a:p>
          <a:p>
            <a:pPr marL="347761" lvl="2" indent="0" algn="just">
              <a:spcBef>
                <a:spcPts val="600"/>
              </a:spcBef>
              <a:buNone/>
            </a:pPr>
            <a:r>
              <a:rPr lang="en-US" altLang="zh-TW" sz="2000" dirty="0"/>
              <a:t>(3)</a:t>
            </a:r>
            <a:r>
              <a:rPr lang="zh-TW" altLang="en-US" sz="2000" dirty="0"/>
              <a:t>預定完成日期</a:t>
            </a:r>
            <a:endParaRPr lang="en-US" altLang="zh-TW" sz="2000" dirty="0"/>
          </a:p>
          <a:p>
            <a:pPr lvl="1" algn="just">
              <a:spcBef>
                <a:spcPts val="1200"/>
              </a:spcBef>
            </a:pPr>
            <a:r>
              <a:rPr lang="zh-TW" altLang="en-US" sz="2400" b="1" dirty="0"/>
              <a:t>第二期</a:t>
            </a:r>
            <a:r>
              <a:rPr lang="zh-TW" altLang="en-US" sz="2400" dirty="0"/>
              <a:t>回報內容項目，須包含下述二項</a:t>
            </a:r>
            <a:endParaRPr lang="en-US" altLang="zh-TW" sz="2400" dirty="0"/>
          </a:p>
          <a:p>
            <a:pPr marL="347761" lvl="2" indent="0" algn="just">
              <a:spcBef>
                <a:spcPts val="600"/>
              </a:spcBef>
              <a:buNone/>
            </a:pPr>
            <a:r>
              <a:rPr lang="en-US" altLang="zh-TW" sz="2000" dirty="0"/>
              <a:t>(1)</a:t>
            </a:r>
            <a:r>
              <a:rPr lang="zh-TW" altLang="en-US" sz="2000" dirty="0"/>
              <a:t>實際矯正措施</a:t>
            </a:r>
            <a:r>
              <a:rPr lang="en-US" altLang="zh-TW" sz="2000" dirty="0"/>
              <a:t>(</a:t>
            </a:r>
            <a:r>
              <a:rPr lang="zh-TW" altLang="en-US" sz="2000" dirty="0"/>
              <a:t>含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：</a:t>
            </a:r>
            <a:r>
              <a:rPr lang="zh-TW" altLang="en-US" sz="2000" dirty="0"/>
              <a:t>適當之客觀證據</a:t>
            </a:r>
            <a:r>
              <a:rPr lang="en-US" altLang="zh-TW" sz="2000" dirty="0"/>
              <a:t>)</a:t>
            </a:r>
          </a:p>
          <a:p>
            <a:pPr marL="347761" lvl="2" indent="0" algn="just">
              <a:spcBef>
                <a:spcPts val="600"/>
              </a:spcBef>
              <a:buNone/>
            </a:pPr>
            <a:r>
              <a:rPr lang="en-US" altLang="zh-TW" sz="2000" dirty="0"/>
              <a:t>(2)</a:t>
            </a:r>
            <a:r>
              <a:rPr lang="zh-TW" altLang="en-US" sz="2000" dirty="0"/>
              <a:t>實際完成日期</a:t>
            </a:r>
            <a:endParaRPr lang="en-US" altLang="zh-TW" sz="2000" dirty="0"/>
          </a:p>
          <a:p>
            <a:pPr marL="460773" indent="-457200" algn="just">
              <a:spcBef>
                <a:spcPts val="1200"/>
              </a:spcBef>
            </a:pPr>
            <a:r>
              <a:rPr lang="zh-TW" altLang="en-US" sz="2400" dirty="0"/>
              <a:t>待改善事項須完整回覆上述</a:t>
            </a:r>
            <a:r>
              <a:rPr lang="en-US" altLang="zh-TW" sz="2400" dirty="0"/>
              <a:t>5</a:t>
            </a:r>
            <a:r>
              <a:rPr lang="zh-TW" altLang="en-US" sz="2400" dirty="0"/>
              <a:t>項目，並經「發起人」</a:t>
            </a:r>
            <a:endParaRPr lang="en-US" altLang="zh-TW" sz="2400" dirty="0"/>
          </a:p>
          <a:p>
            <a:pPr marL="3573" indent="0" algn="just">
              <a:spcBef>
                <a:spcPts val="600"/>
              </a:spcBef>
              <a:buNone/>
            </a:pPr>
            <a:r>
              <a:rPr lang="zh-TW" altLang="en-US" sz="2400" dirty="0"/>
              <a:t>      同意後結案</a:t>
            </a:r>
            <a:r>
              <a:rPr lang="en-US" altLang="zh-TW" sz="2400" dirty="0"/>
              <a:t>(</a:t>
            </a:r>
            <a:r>
              <a:rPr lang="zh-TW" altLang="en-US" sz="2400" dirty="0"/>
              <a:t>立案人先行協助發起人進行改善內容確認</a:t>
            </a:r>
            <a:r>
              <a:rPr lang="en-US" altLang="zh-TW" sz="2400" dirty="0"/>
              <a:t>)</a:t>
            </a:r>
          </a:p>
        </p:txBody>
      </p:sp>
      <p:cxnSp>
        <p:nvCxnSpPr>
          <p:cNvPr id="5" name="肘形接點 4"/>
          <p:cNvCxnSpPr>
            <a:cxnSpLocks/>
            <a:endCxn id="13" idx="0"/>
          </p:cNvCxnSpPr>
          <p:nvPr/>
        </p:nvCxnSpPr>
        <p:spPr>
          <a:xfrm rot="16200000" flipH="1">
            <a:off x="9071529" y="1892968"/>
            <a:ext cx="1375856" cy="559489"/>
          </a:xfrm>
          <a:prstGeom prst="bentConnector3">
            <a:avLst>
              <a:gd name="adj1" fmla="val 7520"/>
            </a:avLst>
          </a:prstGeom>
          <a:ln>
            <a:solidFill>
              <a:srgbClr val="015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27</a:t>
            </a:fld>
            <a:endParaRPr lang="zh-TW" altLang="en-US" noProof="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756" y="2860641"/>
            <a:ext cx="3778892" cy="3232655"/>
          </a:xfrm>
          <a:prstGeom prst="rect">
            <a:avLst/>
          </a:prstGeom>
          <a:ln>
            <a:solidFill>
              <a:srgbClr val="01583F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8255577" y="4488660"/>
            <a:ext cx="3601061" cy="1604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1384" y="404664"/>
            <a:ext cx="10873208" cy="648072"/>
          </a:xfrm>
        </p:spPr>
        <p:txBody>
          <a:bodyPr>
            <a:normAutofit/>
          </a:bodyPr>
          <a:lstStyle/>
          <a:p>
            <a:r>
              <a:rPr lang="zh-TW" altLang="en-US" dirty="0"/>
              <a:t>稽核發現追蹤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4F5171FC-5D5C-49B1-81EA-7DA16D2D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1" y="1052736"/>
            <a:ext cx="11089233" cy="5215916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TW" altLang="en-US" sz="2400" dirty="0">
                <a:latin typeface="+mj-ea"/>
                <a:ea typeface="+mj-ea"/>
              </a:rPr>
              <a:t>屬「建議事項」之回報</a:t>
            </a:r>
            <a:r>
              <a:rPr lang="zh-TW" altLang="en-US" sz="2400" dirty="0"/>
              <a:t>，請依據「案件說明」中要求之</a:t>
            </a:r>
            <a:r>
              <a:rPr lang="en-US" altLang="zh-TW" sz="2400" dirty="0"/>
              <a:t>【</a:t>
            </a:r>
            <a:r>
              <a:rPr lang="zh-TW" altLang="en-US" sz="2400" u="sng" dirty="0"/>
              <a:t>回報格式</a:t>
            </a:r>
            <a:r>
              <a:rPr lang="en-US" altLang="zh-TW" sz="2400" dirty="0"/>
              <a:t>】</a:t>
            </a:r>
            <a:r>
              <a:rPr lang="zh-TW" altLang="en-US" sz="2400" dirty="0"/>
              <a:t>進行回報，以免被退件</a:t>
            </a:r>
            <a:endParaRPr lang="en-US" altLang="zh-TW" sz="2400" dirty="0"/>
          </a:p>
          <a:p>
            <a:pPr lvl="1" algn="just">
              <a:spcBef>
                <a:spcPts val="1200"/>
              </a:spcBef>
            </a:pPr>
            <a:r>
              <a:rPr lang="zh-TW" altLang="en-US" sz="2400" b="1" dirty="0"/>
              <a:t>第一期</a:t>
            </a:r>
            <a:r>
              <a:rPr lang="zh-TW" altLang="en-US" sz="2400" dirty="0"/>
              <a:t>回報內容項目，須包含下述一項，並於</a:t>
            </a:r>
            <a:r>
              <a:rPr lang="zh-TW" altLang="en-US" sz="2400" b="1" u="sng" dirty="0"/>
              <a:t>立案後兩周內</a:t>
            </a:r>
            <a:r>
              <a:rPr lang="zh-TW" altLang="en-US" sz="2400" dirty="0"/>
              <a:t>完成</a:t>
            </a:r>
            <a:endParaRPr lang="en-US" altLang="zh-TW" sz="2400" dirty="0"/>
          </a:p>
          <a:p>
            <a:pPr marL="347761" lvl="2" indent="0" algn="just">
              <a:spcBef>
                <a:spcPts val="600"/>
              </a:spcBef>
              <a:buNone/>
            </a:pPr>
            <a:r>
              <a:rPr lang="en-US" altLang="zh-TW" sz="2000" dirty="0"/>
              <a:t>(1)</a:t>
            </a:r>
            <a:r>
              <a:rPr lang="zh-TW" altLang="en-US" sz="2000" dirty="0"/>
              <a:t>預定完成日期</a:t>
            </a:r>
            <a:endParaRPr lang="en-US" altLang="zh-TW" sz="2000" dirty="0"/>
          </a:p>
          <a:p>
            <a:pPr lvl="1" algn="just">
              <a:spcBef>
                <a:spcPts val="1200"/>
              </a:spcBef>
            </a:pPr>
            <a:r>
              <a:rPr lang="zh-TW" altLang="en-US" sz="2400" b="1" dirty="0"/>
              <a:t>第二期</a:t>
            </a:r>
            <a:r>
              <a:rPr lang="zh-TW" altLang="en-US" sz="2400" dirty="0"/>
              <a:t>回報內容項目，須包含下述二項</a:t>
            </a:r>
            <a:endParaRPr lang="en-US" altLang="zh-TW" sz="2400" dirty="0"/>
          </a:p>
          <a:p>
            <a:pPr marL="347761" lvl="2" indent="0" algn="just">
              <a:spcBef>
                <a:spcPts val="600"/>
              </a:spcBef>
              <a:buNone/>
            </a:pPr>
            <a:r>
              <a:rPr lang="en-US" altLang="zh-TW" sz="2000" dirty="0"/>
              <a:t>(1)</a:t>
            </a:r>
            <a:r>
              <a:rPr lang="zh-TW" altLang="en-US" sz="2000" dirty="0"/>
              <a:t>處理結果</a:t>
            </a:r>
            <a:r>
              <a:rPr lang="en-US" altLang="zh-TW" sz="2000" dirty="0"/>
              <a:t>(</a:t>
            </a:r>
            <a:r>
              <a:rPr lang="zh-TW" altLang="en-US" sz="2000" dirty="0"/>
              <a:t>含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：</a:t>
            </a:r>
            <a:r>
              <a:rPr lang="zh-TW" altLang="en-US" sz="2000" dirty="0"/>
              <a:t>適當之客觀證據</a:t>
            </a:r>
            <a:r>
              <a:rPr lang="en-US" altLang="zh-TW" sz="2000" dirty="0"/>
              <a:t>)</a:t>
            </a:r>
          </a:p>
          <a:p>
            <a:pPr marL="347761" lvl="2" indent="0" algn="just">
              <a:spcBef>
                <a:spcPts val="600"/>
              </a:spcBef>
              <a:buNone/>
            </a:pPr>
            <a:r>
              <a:rPr lang="en-US" altLang="zh-TW" sz="2000" dirty="0"/>
              <a:t>(2)</a:t>
            </a:r>
            <a:r>
              <a:rPr lang="zh-TW" altLang="en-US" sz="2000" dirty="0"/>
              <a:t>實際完成日期</a:t>
            </a:r>
            <a:endParaRPr lang="en-US" altLang="zh-TW" sz="2000" dirty="0"/>
          </a:p>
          <a:p>
            <a:pPr marL="460773" indent="-457200" algn="just">
              <a:spcBef>
                <a:spcPts val="1200"/>
              </a:spcBef>
            </a:pPr>
            <a:r>
              <a:rPr lang="zh-TW" altLang="en-US" sz="2400" dirty="0">
                <a:latin typeface="+mj-ea"/>
                <a:ea typeface="+mj-ea"/>
              </a:rPr>
              <a:t>建議事項須完整回覆上述</a:t>
            </a:r>
            <a:r>
              <a:rPr lang="en-US" altLang="zh-TW" sz="2400" dirty="0">
                <a:latin typeface="+mj-ea"/>
                <a:ea typeface="+mj-ea"/>
              </a:rPr>
              <a:t>3</a:t>
            </a:r>
            <a:r>
              <a:rPr lang="zh-TW" altLang="en-US" sz="2400" dirty="0">
                <a:latin typeface="+mj-ea"/>
                <a:ea typeface="+mj-ea"/>
              </a:rPr>
              <a:t>項目，並經「發起人」</a:t>
            </a:r>
            <a:endParaRPr lang="en-US" altLang="zh-TW" sz="2400" dirty="0">
              <a:latin typeface="+mj-ea"/>
              <a:ea typeface="+mj-ea"/>
            </a:endParaRPr>
          </a:p>
          <a:p>
            <a:pPr marL="3573" indent="0" algn="just">
              <a:spcBef>
                <a:spcPts val="600"/>
              </a:spcBef>
              <a:buNone/>
            </a:pPr>
            <a:r>
              <a:rPr lang="zh-TW" altLang="en-US" sz="2400" dirty="0">
                <a:latin typeface="+mj-ea"/>
                <a:ea typeface="+mj-ea"/>
              </a:rPr>
              <a:t>      同意後結案 </a:t>
            </a:r>
            <a:r>
              <a:rPr lang="en-US" altLang="zh-TW" sz="2400" dirty="0">
                <a:latin typeface="+mj-ea"/>
                <a:ea typeface="+mj-ea"/>
              </a:rPr>
              <a:t>(</a:t>
            </a:r>
            <a:r>
              <a:rPr lang="zh-TW" altLang="en-US" sz="2400" dirty="0">
                <a:latin typeface="+mj-ea"/>
                <a:ea typeface="+mj-ea"/>
              </a:rPr>
              <a:t>立案人先行協助發起人進行改善內容確認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28</a:t>
            </a:fld>
            <a:endParaRPr lang="zh-TW" altLang="en-US" noProof="0" dirty="0"/>
          </a:p>
        </p:txBody>
      </p:sp>
      <p:cxnSp>
        <p:nvCxnSpPr>
          <p:cNvPr id="5" name="肘形接點 4"/>
          <p:cNvCxnSpPr>
            <a:cxnSpLocks/>
            <a:endCxn id="13" idx="0"/>
          </p:cNvCxnSpPr>
          <p:nvPr/>
        </p:nvCxnSpPr>
        <p:spPr>
          <a:xfrm rot="16200000" flipH="1">
            <a:off x="9131352" y="2049832"/>
            <a:ext cx="1706160" cy="576063"/>
          </a:xfrm>
          <a:prstGeom prst="bentConnector3">
            <a:avLst>
              <a:gd name="adj1" fmla="val 4141"/>
            </a:avLst>
          </a:prstGeom>
          <a:ln>
            <a:solidFill>
              <a:srgbClr val="015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23392" y="5096066"/>
            <a:ext cx="7451508" cy="11725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zh-TW" altLang="en-US" sz="2400" b="1" dirty="0">
                <a:solidFill>
                  <a:schemeClr val="bg1"/>
                </a:solidFill>
              </a:rPr>
              <a:t>稽核發現</a:t>
            </a:r>
            <a:r>
              <a:rPr lang="en-US" altLang="zh-TW" sz="2400" b="1" dirty="0">
                <a:solidFill>
                  <a:schemeClr val="bg1"/>
                </a:solidFill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</a:rPr>
              <a:t>待改善、建議</a:t>
            </a:r>
            <a:r>
              <a:rPr lang="en-US" altLang="zh-TW" sz="2400" b="1" dirty="0">
                <a:solidFill>
                  <a:schemeClr val="bg1"/>
                </a:solidFill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</a:rPr>
              <a:t>因故需展延，</a:t>
            </a:r>
            <a:endParaRPr lang="en-US" altLang="zh-TW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bg1"/>
                </a:solidFill>
              </a:rPr>
              <a:t>須取得發起人</a:t>
            </a:r>
            <a:r>
              <a:rPr lang="en-US" altLang="zh-TW" sz="2400" b="1" dirty="0">
                <a:solidFill>
                  <a:schemeClr val="bg1"/>
                </a:solidFill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</a:rPr>
              <a:t>計畫主持人</a:t>
            </a:r>
            <a:r>
              <a:rPr lang="en-US" altLang="zh-TW" sz="2400" b="1" dirty="0">
                <a:solidFill>
                  <a:schemeClr val="bg1"/>
                </a:solidFill>
              </a:rPr>
              <a:t>)</a:t>
            </a:r>
            <a:r>
              <a:rPr lang="zh-TW" altLang="en-US" sz="2400" b="1" dirty="0">
                <a:solidFill>
                  <a:schemeClr val="bg1"/>
                </a:solidFill>
              </a:rPr>
              <a:t>同意，才可調整預計完成日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8616280" y="3190944"/>
            <a:ext cx="3312368" cy="2639574"/>
            <a:chOff x="8028177" y="3190687"/>
            <a:chExt cx="4260511" cy="311620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8177" y="3190687"/>
              <a:ext cx="4260511" cy="3116201"/>
            </a:xfrm>
            <a:prstGeom prst="rect">
              <a:avLst/>
            </a:prstGeom>
            <a:ln>
              <a:solidFill>
                <a:srgbClr val="01583F"/>
              </a:solidFill>
            </a:ln>
          </p:spPr>
        </p:pic>
        <p:sp>
          <p:nvSpPr>
            <p:cNvPr id="14" name="矩形 13"/>
            <p:cNvSpPr/>
            <p:nvPr/>
          </p:nvSpPr>
          <p:spPr>
            <a:xfrm>
              <a:off x="8244201" y="4992718"/>
              <a:ext cx="4044487" cy="12759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17601" y="5157192"/>
              <a:ext cx="142895" cy="161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48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58468A8-5998-4EA4-8AA5-AFADE693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報告完畢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89FDCE6B-1D4E-41BC-9E9E-0E237EAE4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6FFF2BB-16F3-459B-87B1-6D844D9EC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29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4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稽核發現分類說明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3</a:t>
            </a:fld>
            <a:endParaRPr lang="zh-TW" altLang="en-US" noProof="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411452-F279-402C-9D60-FDE3752D8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/>
              <a:t>待改善事項</a:t>
            </a:r>
            <a:endParaRPr lang="en-US" altLang="zh-TW" sz="2800" b="1" dirty="0"/>
          </a:p>
          <a:p>
            <a:pPr marL="173879" lvl="1" indent="0" algn="just">
              <a:lnSpc>
                <a:spcPct val="150000"/>
              </a:lnSpc>
              <a:buNone/>
            </a:pPr>
            <a:r>
              <a:rPr lang="zh-TW" altLang="en-US" sz="2400" dirty="0"/>
              <a:t>未滿足要求 </a:t>
            </a:r>
            <a:r>
              <a:rPr lang="en-US" altLang="zh-TW" sz="2400" dirty="0"/>
              <a:t>(</a:t>
            </a:r>
            <a:r>
              <a:rPr lang="zh-TW" altLang="en-US" sz="2400" dirty="0"/>
              <a:t>能源署合約、法規要求、資通安全管理措施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pPr>
              <a:lnSpc>
                <a:spcPct val="150000"/>
              </a:lnSpc>
            </a:pPr>
            <a:r>
              <a:rPr lang="zh-TW" altLang="en-US" sz="2800" b="1" dirty="0"/>
              <a:t>建議事項</a:t>
            </a:r>
            <a:endParaRPr lang="en-US" altLang="zh-TW" sz="2800" b="1" dirty="0"/>
          </a:p>
          <a:p>
            <a:pPr marL="173879" lvl="1" indent="0" algn="just">
              <a:lnSpc>
                <a:spcPct val="150000"/>
              </a:lnSpc>
              <a:buNone/>
            </a:pPr>
            <a:r>
              <a:rPr lang="zh-TW" altLang="en-US" sz="2400" dirty="0"/>
              <a:t>值得持續改善的發現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800" b="1" dirty="0"/>
              <a:t>現況調查</a:t>
            </a:r>
            <a:endParaRPr lang="en-US" altLang="zh-TW" sz="2800" b="1" dirty="0"/>
          </a:p>
          <a:p>
            <a:pPr marL="173879" lvl="1" indent="0" algn="just">
              <a:lnSpc>
                <a:spcPct val="150000"/>
              </a:lnSpc>
              <a:buNone/>
            </a:pPr>
            <a:r>
              <a:rPr lang="zh-TW" altLang="en-US" sz="2400" dirty="0"/>
              <a:t>為能源署</a:t>
            </a:r>
            <a:r>
              <a:rPr lang="en-US" altLang="zh-TW" sz="2400" dirty="0"/>
              <a:t>113</a:t>
            </a:r>
            <a:r>
              <a:rPr lang="zh-TW" altLang="en-US" sz="2400" dirty="0"/>
              <a:t>年度委辦</a:t>
            </a:r>
            <a:r>
              <a:rPr lang="en-US" altLang="zh-TW" sz="2400" dirty="0"/>
              <a:t>(</a:t>
            </a:r>
            <a:r>
              <a:rPr lang="zh-TW" altLang="en-US" sz="2400" dirty="0"/>
              <a:t>補助</a:t>
            </a:r>
            <a:r>
              <a:rPr lang="en-US" altLang="zh-TW" sz="2400" dirty="0"/>
              <a:t>)</a:t>
            </a:r>
            <a:r>
              <a:rPr lang="zh-TW" altLang="en-US" sz="2400" dirty="0"/>
              <a:t>計畫稽核新增之檢核項，非本年度合約要求，並與署內了解僅為現況調查之用</a:t>
            </a:r>
            <a:endParaRPr lang="en-US" altLang="zh-TW" sz="2400" dirty="0"/>
          </a:p>
          <a:p>
            <a:pPr lvl="1" algn="just">
              <a:lnSpc>
                <a:spcPct val="150000"/>
              </a:lnSpc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07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DDDE0D2-3C6C-417F-9F9D-7765534F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現況調查項目說明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98319F4-7EA6-4CE5-A5AD-82AAB0FF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06D0F57-ACBE-44C8-840F-6704216A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908720"/>
            <a:ext cx="10748531" cy="553561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能源署於</a:t>
            </a:r>
            <a:r>
              <a:rPr lang="en-US" altLang="zh-TW" sz="2400" b="1" dirty="0"/>
              <a:t>3/26</a:t>
            </a:r>
            <a:r>
              <a:rPr lang="zh-TW" altLang="en-US" sz="2400" b="1" dirty="0"/>
              <a:t>委辦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補助</a:t>
            </a:r>
            <a:r>
              <a:rPr lang="en-US" altLang="zh-TW" sz="2400" b="1" dirty="0"/>
              <a:t>)</a:t>
            </a:r>
            <a:r>
              <a:rPr lang="zh-TW" altLang="en-US" sz="2400" b="1" dirty="0"/>
              <a:t>計畫資通系統稽核規劃說明會，告知今年度稽核的檢查表，除原定之</a:t>
            </a:r>
            <a:r>
              <a:rPr lang="en-US" altLang="zh-TW" sz="2400" b="1" dirty="0"/>
              <a:t>1~9</a:t>
            </a:r>
            <a:r>
              <a:rPr lang="zh-TW" altLang="en-US" sz="2400" b="1" dirty="0"/>
              <a:t>項外，另新增</a:t>
            </a:r>
            <a:r>
              <a:rPr lang="en-US" altLang="zh-TW" sz="2400" b="1" dirty="0"/>
              <a:t>2</a:t>
            </a:r>
            <a:r>
              <a:rPr lang="zh-TW" altLang="en-US" sz="2400" b="1" dirty="0"/>
              <a:t>大項，分別為</a:t>
            </a:r>
            <a:r>
              <a:rPr lang="zh-TW" altLang="en-US" sz="2400" b="1" dirty="0">
                <a:latin typeface="PMingLiU" panose="02020500000000000000" pitchFamily="18" charset="-120"/>
                <a:ea typeface="PMingLiU" panose="02020500000000000000" pitchFamily="18" charset="-120"/>
              </a:rPr>
              <a:t>：</a:t>
            </a:r>
            <a:endParaRPr lang="en-US" altLang="zh-TW" sz="2400" b="1" dirty="0"/>
          </a:p>
          <a:p>
            <a:pPr lvl="1" algn="just">
              <a:lnSpc>
                <a:spcPct val="140000"/>
              </a:lnSpc>
            </a:pPr>
            <a:r>
              <a:rPr lang="en-US" altLang="zh-TW" sz="2000" u="none" strike="noStrike" dirty="0">
                <a:effectLst/>
                <a:latin typeface="+mj-ea"/>
                <a:ea typeface="+mj-ea"/>
              </a:rPr>
              <a:t>10.</a:t>
            </a:r>
            <a:r>
              <a:rPr lang="zh-TW" altLang="en-US" sz="2000" u="none" strike="noStrike" dirty="0">
                <a:effectLst/>
                <a:latin typeface="+mj-ea"/>
                <a:ea typeface="+mj-ea"/>
              </a:rPr>
              <a:t>資通安全進階防護</a:t>
            </a:r>
            <a:r>
              <a:rPr lang="en-US" altLang="zh-TW" sz="2000" u="none" strike="noStrike" dirty="0">
                <a:effectLst/>
                <a:latin typeface="+mj-ea"/>
                <a:ea typeface="+mj-ea"/>
              </a:rPr>
              <a:t>(EX)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lvl="1" algn="just">
              <a:lnSpc>
                <a:spcPct val="140000"/>
              </a:lnSpc>
            </a:pPr>
            <a:r>
              <a:rPr lang="en-US" altLang="zh-TW" sz="2000" u="none" strike="noStrike" dirty="0">
                <a:effectLst/>
                <a:latin typeface="+mj-ea"/>
                <a:ea typeface="+mj-ea"/>
              </a:rPr>
              <a:t>11.</a:t>
            </a:r>
            <a:r>
              <a:rPr lang="zh-TW" altLang="en-US" sz="2000" u="none" strike="noStrike" dirty="0">
                <a:effectLst/>
                <a:latin typeface="+mj-ea"/>
                <a:ea typeface="+mj-ea"/>
              </a:rPr>
              <a:t>具敏感資料之系統防護措施</a:t>
            </a:r>
            <a:r>
              <a:rPr lang="en-US" altLang="zh-TW" sz="2000" u="none" strike="noStrike" dirty="0">
                <a:effectLst/>
                <a:latin typeface="+mj-ea"/>
                <a:ea typeface="+mj-ea"/>
              </a:rPr>
              <a:t>(EX)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</a:pPr>
            <a:r>
              <a:rPr lang="zh-TW" altLang="en-US" sz="2400" b="1" dirty="0"/>
              <a:t>其中因「</a:t>
            </a:r>
            <a:r>
              <a:rPr lang="en-US" altLang="zh-TW" sz="2400" b="1" dirty="0"/>
              <a:t>10.8</a:t>
            </a:r>
            <a:r>
              <a:rPr lang="zh-TW" altLang="en-US" sz="2400" b="1" dirty="0"/>
              <a:t>」與「</a:t>
            </a:r>
            <a:r>
              <a:rPr lang="en-US" altLang="zh-TW" sz="2400" b="1" dirty="0"/>
              <a:t> 11.6 </a:t>
            </a:r>
            <a:r>
              <a:rPr lang="zh-TW" altLang="en-US" sz="2400" b="1" dirty="0"/>
              <a:t>」為能源署對於網站安全之重點要求，故查核時若未符合要求，會列入待改善事項或建議事項以利追蹤</a:t>
            </a:r>
            <a:endParaRPr lang="en-US" altLang="zh-TW" sz="2400" b="1" dirty="0"/>
          </a:p>
          <a:p>
            <a:pPr lvl="1" algn="just">
              <a:lnSpc>
                <a:spcPct val="140000"/>
              </a:lnSpc>
            </a:pPr>
            <a:r>
              <a:rPr lang="en-US" altLang="zh-TW" sz="2000" dirty="0">
                <a:latin typeface="+mj-ea"/>
                <a:ea typeface="+mj-ea"/>
              </a:rPr>
              <a:t>10.8 Web</a:t>
            </a:r>
            <a:r>
              <a:rPr lang="zh-TW" altLang="en-US" sz="2000" dirty="0">
                <a:latin typeface="+mj-ea"/>
                <a:ea typeface="+mj-ea"/>
              </a:rPr>
              <a:t>是否使用</a:t>
            </a:r>
            <a:r>
              <a:rPr lang="en-US" altLang="zh-TW" sz="2000" dirty="0">
                <a:latin typeface="+mj-ea"/>
                <a:ea typeface="+mj-ea"/>
              </a:rPr>
              <a:t>Web </a:t>
            </a:r>
            <a:r>
              <a:rPr lang="zh-TW" altLang="en-US" sz="2000" dirty="0">
                <a:latin typeface="+mj-ea"/>
                <a:ea typeface="+mj-ea"/>
              </a:rPr>
              <a:t>應用程式防火牆</a:t>
            </a:r>
            <a:r>
              <a:rPr lang="en-US" altLang="zh-TW" sz="2000" dirty="0">
                <a:latin typeface="+mj-ea"/>
                <a:ea typeface="+mj-ea"/>
              </a:rPr>
              <a:t>(WAF)</a:t>
            </a:r>
          </a:p>
          <a:p>
            <a:pPr lvl="1" algn="just">
              <a:lnSpc>
                <a:spcPct val="140000"/>
              </a:lnSpc>
            </a:pPr>
            <a:r>
              <a:rPr lang="en-US" altLang="zh-TW" sz="2000" dirty="0">
                <a:latin typeface="+mj-ea"/>
                <a:ea typeface="+mj-ea"/>
              </a:rPr>
              <a:t>11.6 </a:t>
            </a:r>
            <a:r>
              <a:rPr lang="zh-TW" altLang="en-US" sz="2000" dirty="0">
                <a:latin typeface="+mj-ea"/>
                <a:ea typeface="+mj-ea"/>
              </a:rPr>
              <a:t>系統前台或網頁使用者帳號是否有保護措施</a:t>
            </a:r>
            <a:r>
              <a:rPr lang="en-US" altLang="zh-TW" sz="2000" dirty="0">
                <a:latin typeface="+mj-ea"/>
                <a:ea typeface="+mj-ea"/>
              </a:rPr>
              <a:t>(</a:t>
            </a:r>
            <a:r>
              <a:rPr lang="zh-TW" altLang="en-US" sz="2000" dirty="0">
                <a:latin typeface="+mj-ea"/>
                <a:ea typeface="+mj-ea"/>
              </a:rPr>
              <a:t>應包含但不限於密碼長度、密碼複雜度、密碼效期、錯誤鎖定次數、密碼重複代數、閒置帳號鎖定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algn="just">
              <a:lnSpc>
                <a:spcPct val="140000"/>
              </a:lnSpc>
              <a:spcBef>
                <a:spcPts val="1200"/>
              </a:spcBef>
            </a:pPr>
            <a:r>
              <a:rPr lang="zh-TW" altLang="en-US" sz="2400" b="1" dirty="0"/>
              <a:t>其餘項目僅為能源署現況調查使用，不列入本次稽核發現。待後續列入能源署合約要求時，敬請配合實施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235136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55E80-DE4F-43A2-ACA4-A6072F3E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能源署新增之檢核項目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8EE4AB-8D39-43F0-A446-983FE84C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5</a:t>
            </a:fld>
            <a:endParaRPr lang="zh-TW" altLang="en-US" noProof="0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7CD99DAD-0C71-4BAE-8AC5-FA153DBD67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800518"/>
              </p:ext>
            </p:extLst>
          </p:nvPr>
        </p:nvGraphicFramePr>
        <p:xfrm>
          <a:off x="964093" y="895744"/>
          <a:ext cx="10508778" cy="5681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7691">
                  <a:extLst>
                    <a:ext uri="{9D8B030D-6E8A-4147-A177-3AD203B41FA5}">
                      <a16:colId xmlns:a16="http://schemas.microsoft.com/office/drawing/2014/main" val="4261433552"/>
                    </a:ext>
                  </a:extLst>
                </a:gridCol>
                <a:gridCol w="7321087">
                  <a:extLst>
                    <a:ext uri="{9D8B030D-6E8A-4147-A177-3AD203B41FA5}">
                      <a16:colId xmlns:a16="http://schemas.microsoft.com/office/drawing/2014/main" val="3600008067"/>
                    </a:ext>
                  </a:extLst>
                </a:gridCol>
              </a:tblGrid>
              <a:tr h="312156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檢核項目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檢核內容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03731"/>
                  </a:ext>
                </a:extLst>
              </a:tr>
              <a:tr h="312156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</a:t>
                      </a:r>
                    </a:p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資通安全進階防護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(EX)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10.1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系統登入是否使用多因子認證工具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0156"/>
                  </a:ext>
                </a:extLst>
              </a:tr>
              <a:tr h="3121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10.2 Web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是否完成設置自動切換靜態網頁功能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456131"/>
                  </a:ext>
                </a:extLst>
              </a:tr>
              <a:tr h="34400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10.3 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系統是否有將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log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導入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SOC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或相同功能之即時監控平台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9461"/>
                  </a:ext>
                </a:extLst>
              </a:tr>
              <a:tr h="2771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10.4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系統是否使用</a:t>
                      </a:r>
                      <a:r>
                        <a:rPr lang="en-US" sz="1600" u="none" strike="noStrike" dirty="0" err="1">
                          <a:effectLst/>
                          <a:latin typeface="+mj-ea"/>
                          <a:ea typeface="+mj-ea"/>
                        </a:rPr>
                        <a:t>ZeroTrust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架構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34362"/>
                  </a:ext>
                </a:extLst>
              </a:tr>
              <a:tr h="3121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10.5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系統更版前是否運用工具檢測原始碼之風險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097178"/>
                  </a:ext>
                </a:extLst>
              </a:tr>
              <a:tr h="2771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10.6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系統是否定期執行滲透測試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566884"/>
                  </a:ext>
                </a:extLst>
              </a:tr>
              <a:tr h="3121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10.7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系統是否針對透過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DLP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工具預防敏感資料外洩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882304"/>
                  </a:ext>
                </a:extLst>
              </a:tr>
              <a:tr h="3121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1600" b="1" u="none" strike="noStrike" dirty="0">
                          <a:effectLst/>
                          <a:latin typeface="+mj-ea"/>
                          <a:ea typeface="+mj-ea"/>
                        </a:rPr>
                        <a:t>10.8 Web</a:t>
                      </a:r>
                      <a:r>
                        <a:rPr lang="zh-TW" altLang="en-US" sz="1600" b="1" u="none" strike="noStrike" dirty="0">
                          <a:effectLst/>
                          <a:latin typeface="+mj-ea"/>
                          <a:ea typeface="+mj-ea"/>
                        </a:rPr>
                        <a:t>是否使用</a:t>
                      </a:r>
                      <a:r>
                        <a:rPr lang="en-US" sz="1600" b="1" u="none" strike="noStrike" dirty="0">
                          <a:effectLst/>
                          <a:latin typeface="+mj-ea"/>
                          <a:ea typeface="+mj-ea"/>
                        </a:rPr>
                        <a:t>Web</a:t>
                      </a:r>
                      <a:r>
                        <a:rPr lang="zh-TW" altLang="en-US" sz="1600" b="1" u="none" strike="noStrike" dirty="0">
                          <a:effectLst/>
                          <a:latin typeface="+mj-ea"/>
                          <a:ea typeface="+mj-ea"/>
                        </a:rPr>
                        <a:t>應用程式防火牆</a:t>
                      </a:r>
                      <a:r>
                        <a:rPr lang="en-US" altLang="zh-TW" sz="1600" b="1" u="none" strike="noStrike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600" b="1" u="none" strike="noStrike" dirty="0">
                          <a:effectLst/>
                          <a:latin typeface="+mj-ea"/>
                          <a:ea typeface="+mj-ea"/>
                        </a:rPr>
                        <a:t>WAF)?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57691"/>
                  </a:ext>
                </a:extLst>
              </a:tr>
              <a:tr h="344009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</a:t>
                      </a:r>
                    </a:p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具敏感資料之系統防護措施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(EX)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11.1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系統後台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管理平台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是否有網路區隔或限制連線存取之措施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0262"/>
                  </a:ext>
                </a:extLst>
              </a:tr>
              <a:tr h="3121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11.2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網頁是否有防止網路爬蟲之控制措施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10485"/>
                  </a:ext>
                </a:extLst>
              </a:tr>
              <a:tr h="54665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11.3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系統驗證是否於伺服器端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且是否移除個人識別資訊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(PII)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或個人資料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(personal data)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後再傳輸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1523"/>
                  </a:ext>
                </a:extLst>
              </a:tr>
              <a:tr h="3121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11.4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系統是否限制不允許同一帳號，登入兩次或多次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087700"/>
                  </a:ext>
                </a:extLst>
              </a:tr>
              <a:tr h="3121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11.5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系統是否有依法規或合約進行資料遮蔽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147215"/>
                  </a:ext>
                </a:extLst>
              </a:tr>
              <a:tr h="7708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b="1" u="none" strike="noStrike" dirty="0">
                          <a:effectLst/>
                          <a:latin typeface="+mj-ea"/>
                          <a:ea typeface="+mj-ea"/>
                        </a:rPr>
                        <a:t>11.6 </a:t>
                      </a:r>
                      <a:r>
                        <a:rPr lang="zh-TW" altLang="en-US" sz="1600" b="1" u="none" strike="noStrike" dirty="0">
                          <a:effectLst/>
                          <a:latin typeface="+mj-ea"/>
                          <a:ea typeface="+mj-ea"/>
                        </a:rPr>
                        <a:t>系統前台或網頁使用者帳號是否有保護措施</a:t>
                      </a:r>
                      <a:r>
                        <a:rPr lang="en-US" altLang="zh-TW" sz="1600" b="1" u="none" strike="noStrike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u="none" strike="noStrike" dirty="0">
                          <a:effectLst/>
                          <a:latin typeface="+mj-ea"/>
                          <a:ea typeface="+mj-ea"/>
                        </a:rPr>
                        <a:t>應包含但不限於密碼長度、密碼複雜度、密碼效期、錯誤鎖定次數、密碼重複代數、閒置帳號鎖定</a:t>
                      </a:r>
                      <a:r>
                        <a:rPr lang="en-US" altLang="zh-TW" sz="1600" b="1" u="none" strike="noStrike" dirty="0">
                          <a:effectLst/>
                          <a:latin typeface="+mj-ea"/>
                          <a:ea typeface="+mj-ea"/>
                        </a:rPr>
                        <a:t>)?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59333"/>
                  </a:ext>
                </a:extLst>
              </a:tr>
              <a:tr h="3121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11.7 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系統是否有監控異常流量或行為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u="none" strike="noStrike" dirty="0">
                          <a:effectLst/>
                          <a:latin typeface="+mj-ea"/>
                          <a:ea typeface="+mj-ea"/>
                        </a:rPr>
                        <a:t>如：大量查詢</a:t>
                      </a:r>
                      <a:r>
                        <a:rPr lang="en-US" altLang="zh-TW" sz="1600" u="none" strike="noStrike" dirty="0">
                          <a:effectLst/>
                          <a:latin typeface="+mj-ea"/>
                          <a:ea typeface="+mj-ea"/>
                        </a:rPr>
                        <a:t>)?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46" marR="6946" marT="6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73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65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稽核團隊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6</a:t>
            </a:fld>
            <a:endParaRPr lang="zh-TW" altLang="en-US" noProof="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411452-F279-402C-9D60-FDE3752D8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764704"/>
            <a:ext cx="11161240" cy="15121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本次稽核組團隊成員由資訊服務處組成，共計</a:t>
            </a:r>
            <a:r>
              <a:rPr lang="en-US" altLang="zh-TW" sz="2400" dirty="0"/>
              <a:t>3</a:t>
            </a:r>
            <a:r>
              <a:rPr lang="zh-TW" altLang="en-US" sz="2400" dirty="0"/>
              <a:t>名，相關資格與證照如下：</a:t>
            </a:r>
            <a:endParaRPr lang="en-US" altLang="zh-TW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214009" y="1520788"/>
          <a:ext cx="9634519" cy="415139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834664">
                  <a:extLst>
                    <a:ext uri="{9D8B030D-6E8A-4147-A177-3AD203B41FA5}">
                      <a16:colId xmlns:a16="http://schemas.microsoft.com/office/drawing/2014/main" val="540987212"/>
                    </a:ext>
                  </a:extLst>
                </a:gridCol>
                <a:gridCol w="1807622">
                  <a:extLst>
                    <a:ext uri="{9D8B030D-6E8A-4147-A177-3AD203B41FA5}">
                      <a16:colId xmlns:a16="http://schemas.microsoft.com/office/drawing/2014/main" val="2508243662"/>
                    </a:ext>
                  </a:extLst>
                </a:gridCol>
                <a:gridCol w="1806642">
                  <a:extLst>
                    <a:ext uri="{9D8B030D-6E8A-4147-A177-3AD203B41FA5}">
                      <a16:colId xmlns:a16="http://schemas.microsoft.com/office/drawing/2014/main" val="2878330453"/>
                    </a:ext>
                  </a:extLst>
                </a:gridCol>
                <a:gridCol w="1390780">
                  <a:extLst>
                    <a:ext uri="{9D8B030D-6E8A-4147-A177-3AD203B41FA5}">
                      <a16:colId xmlns:a16="http://schemas.microsoft.com/office/drawing/2014/main" val="256512550"/>
                    </a:ext>
                  </a:extLst>
                </a:gridCol>
                <a:gridCol w="3794811">
                  <a:extLst>
                    <a:ext uri="{9D8B030D-6E8A-4147-A177-3AD203B41FA5}">
                      <a16:colId xmlns:a16="http://schemas.microsoft.com/office/drawing/2014/main" val="639896159"/>
                    </a:ext>
                  </a:extLst>
                </a:gridCol>
              </a:tblGrid>
              <a:tr h="576063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en-US" sz="2400" b="1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No.</a:t>
                      </a:r>
                      <a:endParaRPr lang="zh-TW" sz="2400" b="1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zh-TW" sz="2400" b="1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身分</a:t>
                      </a:r>
                      <a:endParaRPr lang="zh-TW" sz="2400" b="1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zh-TW" sz="2400" b="1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單位</a:t>
                      </a:r>
                      <a:endParaRPr lang="zh-TW" sz="2400" b="1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zh-TW" sz="2400" b="1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姓名</a:t>
                      </a:r>
                      <a:endParaRPr lang="zh-TW" sz="2400" b="1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zh-TW" sz="2400" b="1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稽核員資格</a:t>
                      </a:r>
                      <a:endParaRPr lang="zh-TW" sz="2400" b="1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572453"/>
                  </a:ext>
                </a:extLst>
              </a:tr>
              <a:tr h="1191777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en-US" sz="2400" b="0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TW" sz="2400" b="0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zh-TW" sz="2400" b="0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主導稽核員</a:t>
                      </a:r>
                      <a:endParaRPr lang="zh-TW" sz="2400" b="0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00"/>
                        </a:lnSpc>
                      </a:pPr>
                      <a:r>
                        <a:rPr lang="zh-TW" sz="24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資訊服務處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TW" sz="2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梁培華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00"/>
                        </a:lnSpc>
                      </a:pPr>
                      <a:r>
                        <a:rPr lang="en-US" sz="2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ISO 27001 Lead Auditor </a:t>
                      </a:r>
                      <a:endParaRPr lang="zh-TW" sz="2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39107"/>
                  </a:ext>
                </a:extLst>
              </a:tr>
              <a:tr h="1191777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en-US" sz="2400" b="0" i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zh-TW" sz="2400" b="0" i="0" kern="10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zh-TW" sz="2400" b="0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稽核員</a:t>
                      </a:r>
                      <a:endParaRPr lang="zh-TW" sz="2400" b="0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00"/>
                        </a:lnSpc>
                      </a:pPr>
                      <a:r>
                        <a:rPr lang="zh-TW" sz="24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資訊服務處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TW" sz="2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黃薇如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00"/>
                        </a:lnSpc>
                      </a:pPr>
                      <a:r>
                        <a:rPr lang="en-US" sz="2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ISO 27001 Lead Auditor</a:t>
                      </a:r>
                      <a:endParaRPr lang="zh-TW" sz="2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239239"/>
                  </a:ext>
                </a:extLst>
              </a:tr>
              <a:tr h="1191777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b="0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3</a:t>
                      </a:r>
                      <a:endParaRPr lang="zh-TW" sz="2400" b="0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b="0" i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稽核員</a:t>
                      </a:r>
                      <a:endParaRPr lang="zh-TW" sz="2400" b="0" i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500"/>
                        </a:lnSpc>
                      </a:pPr>
                      <a:r>
                        <a:rPr lang="zh-TW" sz="2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炫宏企管顧問有限公司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TW" sz="2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柯炫旭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00"/>
                        </a:lnSpc>
                      </a:pPr>
                      <a:r>
                        <a:rPr lang="en-US" sz="2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ISO 27001 Lead Auditor </a:t>
                      </a:r>
                      <a:endParaRPr lang="zh-TW" sz="2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3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本次稽核發現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7</a:t>
            </a:fld>
            <a:endParaRPr lang="zh-TW" altLang="en-US" noProof="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F0A631C2-BB80-4274-AFA0-B47B273A0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044881"/>
              </p:ext>
            </p:extLst>
          </p:nvPr>
        </p:nvGraphicFramePr>
        <p:xfrm>
          <a:off x="1631504" y="1844824"/>
          <a:ext cx="5616624" cy="2757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699280819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901401496"/>
                    </a:ext>
                  </a:extLst>
                </a:gridCol>
              </a:tblGrid>
              <a:tr h="137895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bg1"/>
                          </a:solidFill>
                        </a:rPr>
                        <a:t>待改善事項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bg1"/>
                          </a:solidFill>
                        </a:rPr>
                        <a:t>建議事項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02769"/>
                  </a:ext>
                </a:extLst>
              </a:tr>
              <a:tr h="1378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TW" altLang="en-US" sz="4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TW" altLang="en-US" sz="4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73345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B4FAF0-D0F4-478A-9B67-819454219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09934"/>
              </p:ext>
            </p:extLst>
          </p:nvPr>
        </p:nvGraphicFramePr>
        <p:xfrm>
          <a:off x="7536160" y="1844824"/>
          <a:ext cx="2808312" cy="2757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251534594"/>
                    </a:ext>
                  </a:extLst>
                </a:gridCol>
              </a:tblGrid>
              <a:tr h="137895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>
                          <a:solidFill>
                            <a:schemeClr val="bg1"/>
                          </a:solidFill>
                        </a:rPr>
                        <a:t>現況調查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02769"/>
                  </a:ext>
                </a:extLst>
              </a:tr>
              <a:tr h="1378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zh-TW" altLang="en-US" sz="4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733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32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541324-6AE1-4851-A01F-5004C4B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693917A-58B4-48E9-BF6D-62C11D73D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3608" y="3861054"/>
            <a:ext cx="7822752" cy="13051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sz="2800" dirty="0"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rPr>
              <a:t>未滿足要求 </a:t>
            </a:r>
            <a:endParaRPr lang="en-US" altLang="zh-TW" sz="2800" dirty="0">
              <a:latin typeface="Calibri" panose="020F0502020204030204" pitchFamily="34" charset="0"/>
              <a:ea typeface="Microsoft JhengHei UI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TW" sz="2800" dirty="0"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rPr>
              <a:t>(</a:t>
            </a:r>
            <a:r>
              <a:rPr lang="zh-TW" altLang="en-US" sz="2800" dirty="0"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rPr>
              <a:t>能源署合約、法規要求、資通安全管理措施</a:t>
            </a:r>
            <a:r>
              <a:rPr lang="en-US" altLang="zh-TW" sz="2800" dirty="0">
                <a:latin typeface="Calibri" panose="020F0502020204030204" pitchFamily="34" charset="0"/>
                <a:ea typeface="Microsoft JhengHei UI" panose="020B0604030504040204" pitchFamily="34" charset="-12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10C5DF-40EA-48E6-AEEC-69A9BBF3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1319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BC117-A3B9-44BD-A80E-54786485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待改善事項</a:t>
            </a:r>
            <a:r>
              <a:rPr lang="en-US" altLang="zh-TW" dirty="0"/>
              <a:t>-1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5A11E-35D5-43F9-AB65-2F0D5D82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altLang="zh-TW" noProof="0" smtClean="0"/>
              <a:pPr/>
              <a:t>9</a:t>
            </a:fld>
            <a:endParaRPr lang="zh-TW" altLang="en-US" noProof="0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F3D06637-38CC-4ECD-9880-7EA77E9D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908720"/>
            <a:ext cx="11233247" cy="568863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受稽計畫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石油與天然氣輸儲設施查核及檢測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受稽網站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石油與天然氣輸儲查核與檢測雲端平台、</a:t>
            </a:r>
            <a:r>
              <a:rPr lang="zh-TW" altLang="zh-TW" sz="2000" dirty="0"/>
              <a:t>能源災情查報系統</a:t>
            </a:r>
            <a:endParaRPr lang="en-US" altLang="zh-TW" sz="2000" dirty="0"/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稽核依據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系統開發測試及正式作業應區隔在不同之作業環境</a:t>
            </a:r>
            <a:r>
              <a:rPr lang="en-US" altLang="zh-TW" sz="2000" dirty="0"/>
              <a:t>(</a:t>
            </a:r>
            <a:r>
              <a:rPr lang="zh-TW" altLang="en-US" sz="2000" dirty="0"/>
              <a:t>資通安全項目查檢表</a:t>
            </a:r>
            <a:r>
              <a:rPr lang="en-US" altLang="zh-TW" sz="2000" dirty="0"/>
              <a:t>5.16)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1" dirty="0"/>
              <a:t>稽核發現</a:t>
            </a:r>
            <a:endParaRPr lang="en-US" altLang="zh-TW" sz="2400" b="1" dirty="0"/>
          </a:p>
          <a:p>
            <a:pPr marL="173879" lvl="1" indent="0" algn="just">
              <a:lnSpc>
                <a:spcPct val="140000"/>
              </a:lnSpc>
              <a:buNone/>
            </a:pPr>
            <a:r>
              <a:rPr lang="zh-TW" altLang="en-US" sz="2000" dirty="0"/>
              <a:t>測試機留有真實資料未移除。</a:t>
            </a:r>
          </a:p>
        </p:txBody>
      </p:sp>
    </p:spTree>
    <p:extLst>
      <p:ext uri="{BB962C8B-B14F-4D97-AF65-F5344CB8AC3E}">
        <p14:creationId xmlns:p14="http://schemas.microsoft.com/office/powerpoint/2010/main" val="25501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簡報範本任你選 - ITRI 意象">
  <a:themeElements>
    <a:clrScheme name="E-02 7">
      <a:dk1>
        <a:srgbClr val="000000"/>
      </a:dk1>
      <a:lt1>
        <a:srgbClr val="FFFFFF"/>
      </a:lt1>
      <a:dk2>
        <a:srgbClr val="000000"/>
      </a:dk2>
      <a:lt2>
        <a:srgbClr val="E5E8E8"/>
      </a:lt2>
      <a:accent1>
        <a:srgbClr val="E3A505"/>
      </a:accent1>
      <a:accent2>
        <a:srgbClr val="74B753"/>
      </a:accent2>
      <a:accent3>
        <a:srgbClr val="19AD99"/>
      </a:accent3>
      <a:accent4>
        <a:srgbClr val="1EBCE6"/>
      </a:accent4>
      <a:accent5>
        <a:srgbClr val="6B6CC2"/>
      </a:accent5>
      <a:accent6>
        <a:srgbClr val="E66317"/>
      </a:accent6>
      <a:hlink>
        <a:srgbClr val="50B7C3"/>
      </a:hlink>
      <a:folHlink>
        <a:srgbClr val="CB6D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-01-Standard" id="{DDCC5615-D92B-4028-9D22-6DE678531AA2}" vid="{11E106B5-D062-4C97-BDED-BEC9131604F4}"/>
    </a:ext>
  </a:extLst>
</a:theme>
</file>

<file path=ppt/theme/theme2.xml><?xml version="1.0" encoding="utf-8"?>
<a:theme xmlns:a="http://schemas.openxmlformats.org/drawingml/2006/main" name="Office 佈景主題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FF5772350C09FD48B57A18F1CDFAA403" ma:contentTypeVersion="0" ma:contentTypeDescription="建立新的文件。" ma:contentTypeScope="" ma:versionID="a7ad1cae123709047fd0def0f43cac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d6edddc00996549d4a35e321cdf2d9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D6F243-D026-4109-B2D8-A0121A1AC3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435ED5-1999-46B8-9A35-EF65E75F5945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1F9D2B4-372A-4791-A822-E9B0279B07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2938</Words>
  <Application>Microsoft Office PowerPoint</Application>
  <PresentationFormat>寬螢幕</PresentationFormat>
  <Paragraphs>347</Paragraphs>
  <Slides>29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Microsoft JhengHei UI</vt:lpstr>
      <vt:lpstr>微軟正黑體</vt:lpstr>
      <vt:lpstr>PMingLiU</vt:lpstr>
      <vt:lpstr>Arial</vt:lpstr>
      <vt:lpstr>Calibri</vt:lpstr>
      <vt:lpstr>Corbel</vt:lpstr>
      <vt:lpstr>簡報範本任你選 - ITRI 意象</vt:lpstr>
      <vt:lpstr>能源署委辦計畫 「石油與天然氣輸儲設施查核及檢測」 113年度資通安全內部暨委外廠商稽核結果報告</vt:lpstr>
      <vt:lpstr>PowerPoint 簡報</vt:lpstr>
      <vt:lpstr>稽核發現分類說明</vt:lpstr>
      <vt:lpstr>現況調查項目說明</vt:lpstr>
      <vt:lpstr>能源署新增之檢核項目</vt:lpstr>
      <vt:lpstr>稽核團隊</vt:lpstr>
      <vt:lpstr>本次稽核發現</vt:lpstr>
      <vt:lpstr>待改善事項</vt:lpstr>
      <vt:lpstr>待改善事項-1 </vt:lpstr>
      <vt:lpstr>待改善事項-2</vt:lpstr>
      <vt:lpstr>待改善事項-3 </vt:lpstr>
      <vt:lpstr>待改善事項-4 </vt:lpstr>
      <vt:lpstr>待改善事項-5</vt:lpstr>
      <vt:lpstr>待改善事項-6 </vt:lpstr>
      <vt:lpstr>待改善事項-7 </vt:lpstr>
      <vt:lpstr>待改善事項-8 </vt:lpstr>
      <vt:lpstr>待改善事項-9 </vt:lpstr>
      <vt:lpstr>待改善事項-10 </vt:lpstr>
      <vt:lpstr>待改善事項-11 </vt:lpstr>
      <vt:lpstr>待改善事項-12 </vt:lpstr>
      <vt:lpstr>建議事項</vt:lpstr>
      <vt:lpstr>建議事項-1</vt:lpstr>
      <vt:lpstr>建議事項-2</vt:lpstr>
      <vt:lpstr>現況調查之項目</vt:lpstr>
      <vt:lpstr>現況調查結果</vt:lpstr>
      <vt:lpstr>稽核發現追蹤(1/3)</vt:lpstr>
      <vt:lpstr>稽核發現追蹤(2/3)</vt:lpstr>
      <vt:lpstr>稽核發現追蹤(3/3)</vt:lpstr>
      <vt:lpstr>報告完畢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2019-10-04T01:04:13Z</dcterms:created>
  <dcterms:modified xsi:type="dcterms:W3CDTF">2024-09-06T03:11:44Z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0x010100FF5772350C09FD48B57A18F1CDFAA403</vt:lpwstr>
  </property>
</Properties>
</file>